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10287000" cx="18288000"/>
  <p:notesSz cx="6858000" cy="9144000"/>
  <p:embeddedFontLst>
    <p:embeddedFont>
      <p:font typeface="Poppins Medium"/>
      <p:regular r:id="rId60"/>
      <p:bold r:id="rId61"/>
      <p:italic r:id="rId62"/>
      <p:boldItalic r:id="rId63"/>
    </p:embeddedFont>
    <p:embeddedFont>
      <p:font typeface="Anek Bangla SemiBold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66" roundtripDataSignature="AMtx7mgTw6U/+Oxvjp9tfovX4uiwCTjr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A1B296-53F7-4C9F-ABFD-AA0FE4A50780}">
  <a:tblStyle styleId="{66A1B296-53F7-4C9F-ABFD-AA0FE4A5078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D4743DAD-F3DC-4A88-9B81-18248577181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B692B62-267E-4AFE-8C4D-1DEEF050119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oppinsMedium-italic.fntdata"/><Relationship Id="rId61" Type="http://schemas.openxmlformats.org/officeDocument/2006/relationships/font" Target="fonts/PoppinsMedium-bold.fntdata"/><Relationship Id="rId20" Type="http://schemas.openxmlformats.org/officeDocument/2006/relationships/slide" Target="slides/slide14.xml"/><Relationship Id="rId64" Type="http://schemas.openxmlformats.org/officeDocument/2006/relationships/font" Target="fonts/AnekBanglaSemiBold-regular.fntdata"/><Relationship Id="rId63" Type="http://schemas.openxmlformats.org/officeDocument/2006/relationships/font" Target="fonts/PoppinsMedium-boldItalic.fntdata"/><Relationship Id="rId22" Type="http://schemas.openxmlformats.org/officeDocument/2006/relationships/slide" Target="slides/slide16.xml"/><Relationship Id="rId66" Type="http://customschemas.google.com/relationships/presentationmetadata" Target="metadata"/><Relationship Id="rId21" Type="http://schemas.openxmlformats.org/officeDocument/2006/relationships/slide" Target="slides/slide15.xml"/><Relationship Id="rId65" Type="http://schemas.openxmlformats.org/officeDocument/2006/relationships/font" Target="fonts/AnekBanglaSemiBo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oppinsMedium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10d9dcd87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3310d9dcd87_3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10d9dcd87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3310d9dcd87_3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113023c28_4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33113023c28_4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10d9dcd87_3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3310d9dcd87_3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10d9dcd87_3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3310d9dcd87_3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10d9dcd87_3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3310d9dcd87_3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10d9dcd87_3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3310d9dcd87_3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10d9dcd87_3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3310d9dcd87_3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10d9dcd87_3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g3310d9dcd87_3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113023c28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g33113023c28_4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113023c28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33113023c28_4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" name="Google Shape;47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3113023c2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g33113023c28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6" name="Google Shape;53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0" name="Google Shape;57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6" name="Google Shape;58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2" name="Google Shape;60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0" name="Google Shape;64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10d9dcd87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3310d9dcd87_3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7" name="Google Shape;65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0" name="Google Shape;68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0" name="Google Shape;69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7" name="Google Shape;727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6" name="Google Shape;73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9" name="Google Shape;75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2" name="Google Shape;78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4" name="Google Shape;804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113023c28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3113023c28_4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7" name="Google Shape;81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9" name="Google Shape;82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3113023c28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1" name="Google Shape;841;g33113023c28_4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3113023c28_4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0" name="Google Shape;860;g33113023c28_4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10d9dcd8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3310d9dcd87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10d9dcd87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3310d9dcd87_3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10d9dcd87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3310d9dcd87_3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35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4.png"/><Relationship Id="rId7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4.png"/><Relationship Id="rId7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4.png"/><Relationship Id="rId7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13" Type="http://schemas.openxmlformats.org/officeDocument/2006/relationships/image" Target="../media/image27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2.png"/><Relationship Id="rId8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4.png"/><Relationship Id="rId7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4.png"/><Relationship Id="rId7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4.png"/><Relationship Id="rId7" Type="http://schemas.openxmlformats.org/officeDocument/2006/relationships/image" Target="../media/image38.png"/><Relationship Id="rId8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3.png"/><Relationship Id="rId7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59.png"/><Relationship Id="rId5" Type="http://schemas.openxmlformats.org/officeDocument/2006/relationships/image" Target="../media/image53.png"/><Relationship Id="rId6" Type="http://schemas.openxmlformats.org/officeDocument/2006/relationships/image" Target="../media/image62.png"/><Relationship Id="rId7" Type="http://schemas.openxmlformats.org/officeDocument/2006/relationships/image" Target="../media/image52.png"/><Relationship Id="rId8" Type="http://schemas.openxmlformats.org/officeDocument/2006/relationships/image" Target="../media/image82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62.png"/><Relationship Id="rId7" Type="http://schemas.openxmlformats.org/officeDocument/2006/relationships/image" Target="../media/image52.png"/><Relationship Id="rId8" Type="http://schemas.openxmlformats.org/officeDocument/2006/relationships/image" Target="../media/image82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65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image" Target="../media/image52.png"/><Relationship Id="rId8" Type="http://schemas.openxmlformats.org/officeDocument/2006/relationships/image" Target="../media/image82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5" Type="http://schemas.openxmlformats.org/officeDocument/2006/relationships/image" Target="../media/image64.png"/><Relationship Id="rId6" Type="http://schemas.openxmlformats.org/officeDocument/2006/relationships/image" Target="../media/image69.png"/><Relationship Id="rId7" Type="http://schemas.openxmlformats.org/officeDocument/2006/relationships/image" Target="../media/image66.png"/><Relationship Id="rId8" Type="http://schemas.openxmlformats.org/officeDocument/2006/relationships/image" Target="../media/image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67.png"/><Relationship Id="rId9" Type="http://schemas.openxmlformats.org/officeDocument/2006/relationships/image" Target="../media/image43.png"/><Relationship Id="rId5" Type="http://schemas.openxmlformats.org/officeDocument/2006/relationships/image" Target="../media/image28.png"/><Relationship Id="rId6" Type="http://schemas.openxmlformats.org/officeDocument/2006/relationships/image" Target="../media/image70.png"/><Relationship Id="rId7" Type="http://schemas.openxmlformats.org/officeDocument/2006/relationships/image" Target="../media/image38.png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73.png"/><Relationship Id="rId5" Type="http://schemas.openxmlformats.org/officeDocument/2006/relationships/image" Target="../media/image28.png"/><Relationship Id="rId6" Type="http://schemas.openxmlformats.org/officeDocument/2006/relationships/image" Target="../media/image68.png"/><Relationship Id="rId7" Type="http://schemas.openxmlformats.org/officeDocument/2006/relationships/image" Target="../media/image91.png"/><Relationship Id="rId8" Type="http://schemas.openxmlformats.org/officeDocument/2006/relationships/image" Target="../media/image87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92.png"/><Relationship Id="rId13" Type="http://schemas.openxmlformats.org/officeDocument/2006/relationships/image" Target="../media/image85.png"/><Relationship Id="rId1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81.png"/><Relationship Id="rId14" Type="http://schemas.openxmlformats.org/officeDocument/2006/relationships/image" Target="../media/image73.png"/><Relationship Id="rId5" Type="http://schemas.openxmlformats.org/officeDocument/2006/relationships/image" Target="../media/image28.png"/><Relationship Id="rId6" Type="http://schemas.openxmlformats.org/officeDocument/2006/relationships/image" Target="../media/image72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73.png"/><Relationship Id="rId7" Type="http://schemas.openxmlformats.org/officeDocument/2006/relationships/image" Target="../media/image9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91.png"/><Relationship Id="rId7" Type="http://schemas.openxmlformats.org/officeDocument/2006/relationships/image" Target="../media/image87.png"/><Relationship Id="rId8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95.png"/><Relationship Id="rId7" Type="http://schemas.openxmlformats.org/officeDocument/2006/relationships/image" Target="../media/image26.png"/><Relationship Id="rId8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6.png"/><Relationship Id="rId8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104.png"/><Relationship Id="rId7" Type="http://schemas.openxmlformats.org/officeDocument/2006/relationships/image" Target="../media/image26.png"/><Relationship Id="rId8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104.png"/><Relationship Id="rId7" Type="http://schemas.openxmlformats.org/officeDocument/2006/relationships/image" Target="../media/image26.png"/><Relationship Id="rId8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67.png"/><Relationship Id="rId9" Type="http://schemas.openxmlformats.org/officeDocument/2006/relationships/image" Target="../media/image114.png"/><Relationship Id="rId5" Type="http://schemas.openxmlformats.org/officeDocument/2006/relationships/image" Target="../media/image28.png"/><Relationship Id="rId6" Type="http://schemas.openxmlformats.org/officeDocument/2006/relationships/image" Target="../media/image70.png"/><Relationship Id="rId7" Type="http://schemas.openxmlformats.org/officeDocument/2006/relationships/image" Target="../media/image38.png"/><Relationship Id="rId8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38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Relationship Id="rId8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09.png"/><Relationship Id="rId6" Type="http://schemas.openxmlformats.org/officeDocument/2006/relationships/image" Target="../media/image105.png"/><Relationship Id="rId7" Type="http://schemas.openxmlformats.org/officeDocument/2006/relationships/image" Target="../media/image1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7.png"/><Relationship Id="rId7" Type="http://schemas.openxmlformats.org/officeDocument/2006/relationships/image" Target="../media/image1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03.png"/><Relationship Id="rId5" Type="http://schemas.openxmlformats.org/officeDocument/2006/relationships/image" Target="../media/image28.png"/><Relationship Id="rId6" Type="http://schemas.openxmlformats.org/officeDocument/2006/relationships/image" Target="../media/image37.png"/><Relationship Id="rId7" Type="http://schemas.openxmlformats.org/officeDocument/2006/relationships/image" Target="../media/image102.png"/><Relationship Id="rId8" Type="http://schemas.openxmlformats.org/officeDocument/2006/relationships/image" Target="../media/image106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6.png"/><Relationship Id="rId10" Type="http://schemas.openxmlformats.org/officeDocument/2006/relationships/image" Target="../media/image82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52.png"/><Relationship Id="rId5" Type="http://schemas.openxmlformats.org/officeDocument/2006/relationships/image" Target="../media/image28.png"/><Relationship Id="rId6" Type="http://schemas.openxmlformats.org/officeDocument/2006/relationships/image" Target="../media/image101.png"/><Relationship Id="rId7" Type="http://schemas.openxmlformats.org/officeDocument/2006/relationships/image" Target="../media/image111.png"/><Relationship Id="rId8" Type="http://schemas.openxmlformats.org/officeDocument/2006/relationships/image" Target="../media/image10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23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6.png"/><Relationship Id="rId10" Type="http://schemas.openxmlformats.org/officeDocument/2006/relationships/image" Target="../media/image118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82.png"/><Relationship Id="rId5" Type="http://schemas.openxmlformats.org/officeDocument/2006/relationships/image" Target="../media/image28.png"/><Relationship Id="rId6" Type="http://schemas.openxmlformats.org/officeDocument/2006/relationships/image" Target="../media/image101.png"/><Relationship Id="rId7" Type="http://schemas.openxmlformats.org/officeDocument/2006/relationships/image" Target="../media/image107.png"/><Relationship Id="rId8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5.png"/><Relationship Id="rId10" Type="http://schemas.openxmlformats.org/officeDocument/2006/relationships/image" Target="../media/image37.png"/><Relationship Id="rId1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82.png"/><Relationship Id="rId5" Type="http://schemas.openxmlformats.org/officeDocument/2006/relationships/image" Target="../media/image28.png"/><Relationship Id="rId6" Type="http://schemas.openxmlformats.org/officeDocument/2006/relationships/image" Target="../media/image101.png"/><Relationship Id="rId7" Type="http://schemas.openxmlformats.org/officeDocument/2006/relationships/image" Target="../media/image107.png"/><Relationship Id="rId8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6.png"/><Relationship Id="rId10" Type="http://schemas.openxmlformats.org/officeDocument/2006/relationships/image" Target="../media/image128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82.png"/><Relationship Id="rId5" Type="http://schemas.openxmlformats.org/officeDocument/2006/relationships/image" Target="../media/image28.png"/><Relationship Id="rId6" Type="http://schemas.openxmlformats.org/officeDocument/2006/relationships/image" Target="../media/image101.png"/><Relationship Id="rId7" Type="http://schemas.openxmlformats.org/officeDocument/2006/relationships/image" Target="../media/image107.png"/><Relationship Id="rId8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8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8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Relationship Id="rId4" Type="http://schemas.openxmlformats.org/officeDocument/2006/relationships/image" Target="../media/image67.png"/><Relationship Id="rId5" Type="http://schemas.openxmlformats.org/officeDocument/2006/relationships/image" Target="../media/image28.png"/><Relationship Id="rId6" Type="http://schemas.openxmlformats.org/officeDocument/2006/relationships/image" Target="../media/image120.png"/><Relationship Id="rId7" Type="http://schemas.openxmlformats.org/officeDocument/2006/relationships/image" Target="../media/image38.png"/><Relationship Id="rId8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9.png"/><Relationship Id="rId10" Type="http://schemas.openxmlformats.org/officeDocument/2006/relationships/image" Target="../media/image132.png"/><Relationship Id="rId13" Type="http://schemas.openxmlformats.org/officeDocument/2006/relationships/image" Target="../media/image137.png"/><Relationship Id="rId1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Relationship Id="rId4" Type="http://schemas.openxmlformats.org/officeDocument/2006/relationships/image" Target="../media/image67.png"/><Relationship Id="rId9" Type="http://schemas.openxmlformats.org/officeDocument/2006/relationships/image" Target="../media/image135.png"/><Relationship Id="rId15" Type="http://schemas.openxmlformats.org/officeDocument/2006/relationships/image" Target="../media/image110.png"/><Relationship Id="rId14" Type="http://schemas.openxmlformats.org/officeDocument/2006/relationships/image" Target="../media/image136.png"/><Relationship Id="rId16" Type="http://schemas.openxmlformats.org/officeDocument/2006/relationships/image" Target="../media/image130.png"/><Relationship Id="rId5" Type="http://schemas.openxmlformats.org/officeDocument/2006/relationships/image" Target="../media/image28.png"/><Relationship Id="rId6" Type="http://schemas.openxmlformats.org/officeDocument/2006/relationships/image" Target="../media/image131.png"/><Relationship Id="rId7" Type="http://schemas.openxmlformats.org/officeDocument/2006/relationships/image" Target="../media/image120.png"/><Relationship Id="rId8" Type="http://schemas.openxmlformats.org/officeDocument/2006/relationships/image" Target="../media/image1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Relationship Id="rId4" Type="http://schemas.openxmlformats.org/officeDocument/2006/relationships/image" Target="../media/image67.png"/><Relationship Id="rId5" Type="http://schemas.openxmlformats.org/officeDocument/2006/relationships/image" Target="../media/image28.png"/><Relationship Id="rId6" Type="http://schemas.openxmlformats.org/officeDocument/2006/relationships/hyperlink" Target="https://www.ceoscoredaily.com/page/view/2022010610260775021" TargetMode="External"/><Relationship Id="rId7" Type="http://schemas.openxmlformats.org/officeDocument/2006/relationships/image" Target="../media/image1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7000" y="7531100"/>
            <a:ext cx="18542000" cy="2997200"/>
          </a:xfrm>
          <a:prstGeom prst="rect">
            <a:avLst/>
          </a:prstGeom>
          <a:noFill/>
          <a:ln>
            <a:noFill/>
          </a:ln>
          <a:effectLst>
            <a:outerShdw dir="5400000" dist="230245">
              <a:srgbClr val="D8D8D8"/>
            </a:outerShdw>
          </a:effectLst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7924800"/>
            <a:ext cx="16002000" cy="1295400"/>
          </a:xfrm>
          <a:prstGeom prst="rect">
            <a:avLst/>
          </a:prstGeom>
          <a:noFill/>
          <a:ln>
            <a:noFill/>
          </a:ln>
          <a:effectLst>
            <a:outerShdw dir="5400000" dist="119617">
              <a:srgbClr val="D8D8D8"/>
            </a:outerShdw>
          </a:effectLst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1257300"/>
            <a:ext cx="2286000" cy="622300"/>
          </a:xfrm>
          <a:prstGeom prst="rect">
            <a:avLst/>
          </a:prstGeom>
          <a:noFill/>
          <a:ln>
            <a:noFill/>
          </a:ln>
          <a:effectLst>
            <a:outerShdw dir="5400000" dist="71225">
              <a:srgbClr val="D8D8D8"/>
            </a:outerShdw>
          </a:effectLst>
        </p:spPr>
      </p:pic>
      <p:sp>
        <p:nvSpPr>
          <p:cNvPr id="89" name="Google Shape;89;p1"/>
          <p:cNvSpPr txBox="1"/>
          <p:nvPr/>
        </p:nvSpPr>
        <p:spPr>
          <a:xfrm>
            <a:off x="1397000" y="1384300"/>
            <a:ext cx="17780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2025.02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069350" y="4527550"/>
            <a:ext cx="16149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b="1" i="0" lang="ko-KR" sz="7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경기침체가 여가생활에 미치는 영향</a:t>
            </a:r>
            <a:endParaRPr b="1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638300" y="8067750"/>
            <a:ext cx="150114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팀명:  작은 혜씨들   -   김영혜 이주혜 이선혜 지혜미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313700" y="3136750"/>
            <a:ext cx="96606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ko-KR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돈도 없는데, 집에나 있어야지…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89700" y="3238500"/>
            <a:ext cx="3302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56800" y="3238500"/>
            <a:ext cx="330200" cy="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3310d9dcd87_3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310d9dcd87_3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" name="Google Shape;221;g3310d9dcd87_3_52"/>
          <p:cNvGraphicFramePr/>
          <p:nvPr/>
        </p:nvGraphicFramePr>
        <p:xfrm>
          <a:off x="1662710" y="27267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686275"/>
                <a:gridCol w="1686275"/>
                <a:gridCol w="1686275"/>
                <a:gridCol w="2127175"/>
              </a:tblGrid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performance_count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KEY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2015-2024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VARCHAR(50)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공연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VARCHAR(50)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2" name="Google Shape;222;g3310d9dcd87_3_52"/>
          <p:cNvGraphicFramePr/>
          <p:nvPr/>
        </p:nvGraphicFramePr>
        <p:xfrm>
          <a:off x="1653640" y="63225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686275"/>
                <a:gridCol w="1686275"/>
                <a:gridCol w="1686275"/>
                <a:gridCol w="2127175"/>
              </a:tblGrid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tickets_sold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KEY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2015-2024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VARCHAR(50)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티켓 판매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VARCHAR(50)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3" name="Google Shape;223;g3310d9dcd87_3_52"/>
          <p:cNvGraphicFramePr/>
          <p:nvPr/>
        </p:nvGraphicFramePr>
        <p:xfrm>
          <a:off x="9448379" y="42821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686275"/>
                <a:gridCol w="1686275"/>
                <a:gridCol w="1686275"/>
                <a:gridCol w="2127175"/>
              </a:tblGrid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ticket_revenue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KEY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2015-2024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VARCHAR(50)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티켓 판매 액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VARCHAR(50)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4" name="Google Shape;224;g3310d9dcd87_3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225" name="Google Shape;225;g3310d9dcd87_3_52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명세서 - 이주혜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3310d9dcd87_3_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171" y="557483"/>
            <a:ext cx="2730500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234" name="Google Shape;234;p4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 명세서 - 이선혜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35" name="Google Shape;23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46100"/>
            <a:ext cx="2730500" cy="261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6" name="Google Shape;236;p4"/>
          <p:cNvGraphicFramePr/>
          <p:nvPr/>
        </p:nvGraphicFramePr>
        <p:xfrm>
          <a:off x="1143000" y="33619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{D4743DAD-F3DC-4A88-9B81-18248577181E}</a:tableStyleId>
              </a:tblPr>
              <a:tblGrid>
                <a:gridCol w="1837275"/>
                <a:gridCol w="1837275"/>
                <a:gridCol w="1837275"/>
                <a:gridCol w="2317175"/>
              </a:tblGrid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total_game_usage_rate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전체게임 이용률 [단위: %]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61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61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PK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2000-2024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전국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전체게임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서울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전체게임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제주특별자치도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제주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전체게임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" name="Google Shape;237;p4"/>
          <p:cNvGraphicFramePr/>
          <p:nvPr/>
        </p:nvGraphicFramePr>
        <p:xfrm>
          <a:off x="9302200" y="33619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{D4743DAD-F3DC-4A88-9B81-18248577181E}</a:tableStyleId>
              </a:tblPr>
              <a:tblGrid>
                <a:gridCol w="1837275"/>
                <a:gridCol w="1837275"/>
                <a:gridCol w="1837275"/>
                <a:gridCol w="2317175"/>
              </a:tblGrid>
              <a:tr h="704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PC_game_usage_rate</a:t>
                      </a:r>
                      <a:endParaRPr sz="1400" u="none" cap="none" strike="noStrike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PC게임 이용률 [단위: %]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5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MUL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2000-2024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전국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서울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제주특별자치도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제주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245" name="Google Shape;245;p5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 명세서 - 이선혜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46" name="Google Shape;24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46100"/>
            <a:ext cx="2730500" cy="261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p5"/>
          <p:cNvGraphicFramePr/>
          <p:nvPr/>
        </p:nvGraphicFramePr>
        <p:xfrm>
          <a:off x="1143000" y="33262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{D4743DAD-F3DC-4A88-9B81-18248577181E}</a:tableStyleId>
              </a:tblPr>
              <a:tblGrid>
                <a:gridCol w="1837275"/>
                <a:gridCol w="1837275"/>
                <a:gridCol w="1837275"/>
                <a:gridCol w="2317175"/>
              </a:tblGrid>
              <a:tr h="46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mobile_game_usage_rate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모바일게임 이용률 [단위: %]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64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64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MUL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2000-2024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전국 모바일게임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서울 모바일게임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제주특별자치도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제주 모바일게임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8" name="Google Shape;248;p5"/>
          <p:cNvGraphicFramePr/>
          <p:nvPr/>
        </p:nvGraphicFramePr>
        <p:xfrm>
          <a:off x="9316000" y="33262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{D4743DAD-F3DC-4A88-9B81-18248577181E}</a:tableStyleId>
              </a:tblPr>
              <a:tblGrid>
                <a:gridCol w="1837275"/>
                <a:gridCol w="1837275"/>
                <a:gridCol w="1837275"/>
                <a:gridCol w="2317175"/>
              </a:tblGrid>
              <a:tr h="69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feature_specific_console_game_usage_rate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콘솔게임 이용률 [단위: %]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58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8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FK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2000-2024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전국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콘솔게임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서울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콘솔게임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제주특별자치도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제주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콘솔게임 이용률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3310d9dcd87_3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310d9dcd87_3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" name="Google Shape;255;g3310d9dcd87_3_80"/>
          <p:cNvGraphicFramePr/>
          <p:nvPr/>
        </p:nvGraphicFramePr>
        <p:xfrm>
          <a:off x="1622343" y="55479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658475"/>
                <a:gridCol w="1658475"/>
                <a:gridCol w="1658475"/>
                <a:gridCol w="2092100"/>
              </a:tblGrid>
              <a:tr h="51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ott_users_number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OTT 이용자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3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53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FOREIGN KEY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2015 ~ 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Ott이용자수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OTT 이용자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6" name="Google Shape;256;g3310d9dcd87_3_80"/>
          <p:cNvGraphicFramePr/>
          <p:nvPr/>
        </p:nvGraphicFramePr>
        <p:xfrm>
          <a:off x="1622342" y="2581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658475"/>
                <a:gridCol w="1658475"/>
                <a:gridCol w="1658475"/>
                <a:gridCol w="2092100"/>
              </a:tblGrid>
              <a:tr h="45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consumer_price_index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소비자 물가 지수</a:t>
                      </a:r>
                      <a:endParaRPr/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5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FOREIGN KEY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2015 ~ 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소비자물가지수</a:t>
                      </a:r>
                      <a:endParaRPr/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총 소비자 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물가 지수</a:t>
                      </a:r>
                      <a:endParaRPr/>
                    </a:p>
                  </a:txBody>
                  <a:tcPr marT="53625" marB="53625" marR="107250" marL="1072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7" name="Google Shape;257;g3310d9dcd87_3_80"/>
          <p:cNvGraphicFramePr/>
          <p:nvPr/>
        </p:nvGraphicFramePr>
        <p:xfrm>
          <a:off x="9598153" y="55275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587200"/>
                <a:gridCol w="1587200"/>
                <a:gridCol w="1587200"/>
                <a:gridCol w="2305900"/>
              </a:tblGrid>
              <a:tr h="49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movie_audience_number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지역별 영화 관객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9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9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KEY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2015 ~ 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VARCHAR(50)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전국 관객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VARCHAR(50)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서울특별시 관객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제주특별자치도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VARCHAR(50)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제주특별자치도 관객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8" name="Google Shape;258;g3310d9dcd87_3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259" name="Google Shape;259;g3310d9dcd87_3_80"/>
          <p:cNvSpPr txBox="1"/>
          <p:nvPr/>
        </p:nvSpPr>
        <p:spPr>
          <a:xfrm>
            <a:off x="2908300" y="1145219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테이블 명세서 - 지혜미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60" name="Google Shape;260;g3310d9dcd87_3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48319"/>
            <a:ext cx="2730500" cy="261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" name="Google Shape;261;g3310d9dcd87_3_80"/>
          <p:cNvGraphicFramePr/>
          <p:nvPr/>
        </p:nvGraphicFramePr>
        <p:xfrm>
          <a:off x="9598153" y="25811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658475"/>
                <a:gridCol w="1658475"/>
                <a:gridCol w="1658475"/>
                <a:gridCol w="2092100"/>
              </a:tblGrid>
              <a:tr h="49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consumer_price_movie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소비자 물가 지수 (영화관람료)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2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8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FOREIGN KEY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2015 ~ 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영화소비자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영화관람료 소비자 물가 지수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33113023c28_4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3113023c28_4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3113023c28_4_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3113023c28_4_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3113023c28_4_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r="5400000" dist="142585">
              <a:srgbClr val="D8D8D8"/>
            </a:outerShdw>
          </a:effectLst>
        </p:spPr>
      </p:pic>
      <p:pic>
        <p:nvPicPr>
          <p:cNvPr id="271" name="Google Shape;271;g33113023c28_4_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00200" y="279400"/>
            <a:ext cx="13792200" cy="1412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3113023c28_4_105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야외 여가활동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3113023c28_4_105"/>
          <p:cNvSpPr txBox="1"/>
          <p:nvPr/>
        </p:nvSpPr>
        <p:spPr>
          <a:xfrm>
            <a:off x="1651000" y="8115300"/>
            <a:ext cx="13592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경제적으로 여유롭지 않은 사람들은 온천, 스키장, 놀이공원, 여행과 같은 야외 여가활동은 사치이다.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경기가 침체되면 야외 여가활동도 위축될까?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3310d9dcd87_3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310d9dcd87_3_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310d9dcd87_3_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281" name="Google Shape;281;g3310d9dcd87_3_180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야외 여가활동-DATABASE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82" name="Google Shape;282;g3310d9dcd87_3_1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546100"/>
            <a:ext cx="27178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310d9dcd87_3_1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2360550"/>
            <a:ext cx="12390873" cy="747725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310d9dcd87_3_180"/>
          <p:cNvSpPr txBox="1"/>
          <p:nvPr/>
        </p:nvSpPr>
        <p:spPr>
          <a:xfrm>
            <a:off x="11849100" y="2763950"/>
            <a:ext cx="5841300" cy="22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4가지 경제지표 테이블- ‘전국’ DATA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4가지 야외활동 테이블 DATA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292" name="Google Shape;292;p6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야외 여가활동-경제 용어 설명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93" name="Google Shape;29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546100"/>
            <a:ext cx="2717800" cy="261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4" name="Google Shape;294;p6"/>
          <p:cNvGraphicFramePr/>
          <p:nvPr/>
        </p:nvGraphicFramePr>
        <p:xfrm>
          <a:off x="2190750" y="25895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{8B692B62-267E-4AFE-8C4D-1DEEF0501192}</a:tableStyleId>
              </a:tblPr>
              <a:tblGrid>
                <a:gridCol w="2782500"/>
                <a:gridCol w="11124000"/>
              </a:tblGrid>
              <a:tr h="60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지표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B3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B3D7"/>
                    </a:solidFill>
                  </a:tcPr>
                </a:tc>
              </a:tr>
              <a:tr h="144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실업률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경제활동인구(일할 의사와 능력이 있는 사람) 중 실업자의 비율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공식</a:t>
                      </a:r>
                      <a:r>
                        <a:rPr b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: (실업자 수 ÷ 경제활동인구) × 100</a:t>
                      </a:r>
                      <a:endParaRPr b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고용률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15세 이상 인구 중 실제로 취업한 사람의 비율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공식: </a:t>
                      </a:r>
                      <a:r>
                        <a:rPr b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(취업자 수 ÷ 15세 이상 인구) × 100</a:t>
                      </a:r>
                      <a:endParaRPr b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경제활동참가율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15세 이상 인구 중 </a:t>
                      </a:r>
                      <a:r>
                        <a:rPr b="1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경제활동(취업 + 실업)에 참여하는 사람</a:t>
                      </a:r>
                      <a:r>
                        <a:rPr b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</a:t>
                      </a:r>
                      <a:r>
                        <a:rPr b="1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비율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공식: </a:t>
                      </a:r>
                      <a:r>
                        <a:rPr b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(경제활동인구 ÷ 15세 이상 인구) × 100</a:t>
                      </a:r>
                      <a:endParaRPr b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비경제활동인구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b="1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경제활동을 할 의사와 능력이 없는 사람 </a:t>
                      </a:r>
                      <a:r>
                        <a:rPr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(취업자도 실업자도 아닌 사람)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예: 학생, 가정주부, 은퇴자, 군인, 구직활동을 하지 않는 사람 등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공식: </a:t>
                      </a:r>
                      <a:r>
                        <a:rPr b="0" lang="ko-KR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15세 이상 인구 - 경제활동인구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3310d9dcd87_3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3310d9dcd87_3_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310d9dcd87_3_2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02" name="Google Shape;302;g3310d9dcd87_3_226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야외 여가활동-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경제지표</a:t>
            </a:r>
            <a:endParaRPr b="1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03" name="Google Shape;303;g3310d9dcd87_3_2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546100"/>
            <a:ext cx="27178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310d9dcd87_3_2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500" y="2321800"/>
            <a:ext cx="10486148" cy="74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310d9dcd87_3_226"/>
          <p:cNvSpPr/>
          <p:nvPr/>
        </p:nvSpPr>
        <p:spPr>
          <a:xfrm>
            <a:off x="12108300" y="3356777"/>
            <a:ext cx="5036700" cy="5368200"/>
          </a:xfrm>
          <a:prstGeom prst="foldedCorner">
            <a:avLst>
              <a:gd fmla="val 1145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ko-KR" sz="3100" u="none" cap="none" strike="noStrike">
                <a:solidFill>
                  <a:srgbClr val="204B8F"/>
                </a:solidFill>
                <a:latin typeface="Arial"/>
                <a:ea typeface="Arial"/>
                <a:cs typeface="Arial"/>
                <a:sym typeface="Arial"/>
              </a:rPr>
              <a:t>주요도시의 경제지표</a:t>
            </a:r>
            <a:endParaRPr b="1" i="0" sz="3100" u="none" cap="none" strike="noStrike">
              <a:solidFill>
                <a:srgbClr val="204B8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코로나19로 인한 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경제활동 위축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</a:t>
            </a:r>
            <a:r>
              <a:rPr b="0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실업률</a:t>
            </a:r>
            <a:r>
              <a:rPr b="0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증가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2022년 이후 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경제 정상화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</a:t>
            </a:r>
            <a:r>
              <a:rPr b="0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따른 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고용률 상승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비경제활동인구 감소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3310d9dcd87_3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310d9dcd87_3_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310d9dcd87_3_2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13" name="Google Shape;313;g3310d9dcd87_3_234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야외 여가활동-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경제지표</a:t>
            </a:r>
            <a:endParaRPr b="1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14" name="Google Shape;314;g3310d9dcd87_3_2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546100"/>
            <a:ext cx="27178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310d9dcd87_3_2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500" y="2348600"/>
            <a:ext cx="11178874" cy="74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3310d9dcd87_3_234"/>
          <p:cNvSpPr/>
          <p:nvPr/>
        </p:nvSpPr>
        <p:spPr>
          <a:xfrm>
            <a:off x="12108300" y="3356777"/>
            <a:ext cx="5036700" cy="5368200"/>
          </a:xfrm>
          <a:prstGeom prst="foldedCorner">
            <a:avLst>
              <a:gd fmla="val 1145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ko-KR" sz="3100" u="none" cap="none" strike="noStrike">
                <a:solidFill>
                  <a:srgbClr val="204B8F"/>
                </a:solidFill>
                <a:latin typeface="Arial"/>
                <a:ea typeface="Arial"/>
                <a:cs typeface="Arial"/>
                <a:sym typeface="Arial"/>
              </a:rPr>
              <a:t>전국의 경제지표</a:t>
            </a:r>
            <a:endParaRPr b="1" i="0" sz="3100" u="none" cap="none" strike="noStrike">
              <a:solidFill>
                <a:srgbClr val="204B8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코로나19로 인한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경제활동 위축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실업률</a:t>
            </a:r>
            <a:r>
              <a:rPr b="0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증가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2022년 이후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경제 정상화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</a:t>
            </a:r>
            <a:r>
              <a:rPr b="0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따른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고용률 상승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비경제활동인구 감소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3310d9dcd87_3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310d9dcd87_3_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310d9dcd87_3_2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24" name="Google Shape;324;g3310d9dcd87_3_243"/>
          <p:cNvSpPr txBox="1"/>
          <p:nvPr/>
        </p:nvSpPr>
        <p:spPr>
          <a:xfrm>
            <a:off x="2908300" y="1143000"/>
            <a:ext cx="1408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야외 여가활동-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온천, 놀이공원, 스키, 관광</a:t>
            </a:r>
            <a:endParaRPr b="1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25" name="Google Shape;325;g3310d9dcd87_3_2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546100"/>
            <a:ext cx="27178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310d9dcd87_3_2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500" y="2360650"/>
            <a:ext cx="10312974" cy="745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310d9dcd87_3_243"/>
          <p:cNvSpPr/>
          <p:nvPr/>
        </p:nvSpPr>
        <p:spPr>
          <a:xfrm>
            <a:off x="11561800" y="3307403"/>
            <a:ext cx="5281800" cy="4654200"/>
          </a:xfrm>
          <a:prstGeom prst="foldedCorner">
            <a:avLst>
              <a:gd fmla="val 11457" name="adj"/>
            </a:avLst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ko-KR" sz="3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연간 이용객 변화</a:t>
            </a:r>
            <a:endParaRPr b="1" i="0" sz="3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코로나19 기간동안 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야외 여가활동 급감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2022년 이후 </a:t>
            </a: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점진적 회복세</a:t>
            </a:r>
            <a:r>
              <a:rPr b="1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endParaRPr b="1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관광 및 놀이공원 </a:t>
            </a: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이용 증가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900" y="1371600"/>
            <a:ext cx="11061700" cy="961406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900" y="2550807"/>
            <a:ext cx="11061700" cy="961406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900" y="3730015"/>
            <a:ext cx="11061700" cy="961406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900" y="4909222"/>
            <a:ext cx="11061700" cy="961406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900" y="6088429"/>
            <a:ext cx="11061700" cy="961406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2100" y="1803400"/>
            <a:ext cx="1397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7454900" y="7213600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영화 및 OTT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5900" y="5734300"/>
            <a:ext cx="24892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ko-KR" sz="2700" u="none" cap="none" strike="noStrike">
                <a:solidFill>
                  <a:srgbClr val="A0A0A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7454900" y="1625600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85375" y="1023175"/>
            <a:ext cx="25400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7454900" y="3963075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야외 여가활동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89550" y="218605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/>
          <p:nvPr/>
        </p:nvSpPr>
        <p:spPr>
          <a:xfrm>
            <a:off x="7454900" y="5142275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89550" y="336880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7454900" y="6294463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89550" y="4551550"/>
            <a:ext cx="2501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900" y="7267637"/>
            <a:ext cx="11061700" cy="961406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sp>
        <p:nvSpPr>
          <p:cNvPr id="120" name="Google Shape;120;p2"/>
          <p:cNvSpPr txBox="1"/>
          <p:nvPr/>
        </p:nvSpPr>
        <p:spPr>
          <a:xfrm>
            <a:off x="7454900" y="7500688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02250" y="6917050"/>
            <a:ext cx="24765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6900" y="8446844"/>
            <a:ext cx="11061700" cy="961406"/>
          </a:xfrm>
          <a:prstGeom prst="rect">
            <a:avLst/>
          </a:prstGeom>
          <a:noFill/>
          <a:ln>
            <a:noFill/>
          </a:ln>
          <a:effectLst>
            <a:outerShdw dir="5400000" dist="128365">
              <a:srgbClr val="E6E6E6"/>
            </a:outerShdw>
          </a:effectLst>
        </p:spPr>
      </p:pic>
      <p:sp>
        <p:nvSpPr>
          <p:cNvPr id="123" name="Google Shape;123;p2"/>
          <p:cNvSpPr txBox="1"/>
          <p:nvPr/>
        </p:nvSpPr>
        <p:spPr>
          <a:xfrm>
            <a:off x="7454900" y="8687600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89550" y="8099800"/>
            <a:ext cx="2501900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 txBox="1"/>
          <p:nvPr/>
        </p:nvSpPr>
        <p:spPr>
          <a:xfrm>
            <a:off x="7454900" y="2783863"/>
            <a:ext cx="8585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엔티티 관계도 및 테이블 명세서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g3310d9dcd87_3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3310d9dcd87_3_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310d9dcd87_3_2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35" name="Google Shape;335;g3310d9dcd87_3_263"/>
          <p:cNvSpPr txBox="1"/>
          <p:nvPr/>
        </p:nvSpPr>
        <p:spPr>
          <a:xfrm>
            <a:off x="2908300" y="1143000"/>
            <a:ext cx="1408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야외 여가활동-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상관관계</a:t>
            </a:r>
            <a:endParaRPr b="1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36" name="Google Shape;336;g3310d9dcd87_3_2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546100"/>
            <a:ext cx="27178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3310d9dcd87_3_2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925" y="2311400"/>
            <a:ext cx="17112937" cy="645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310d9dcd87_3_263"/>
          <p:cNvSpPr/>
          <p:nvPr/>
        </p:nvSpPr>
        <p:spPr>
          <a:xfrm>
            <a:off x="1058550" y="9049425"/>
            <a:ext cx="16626300" cy="72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비경제활동인구</a:t>
            </a:r>
            <a:r>
              <a:rPr b="0" i="0" lang="ko-KR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증가와 </a:t>
            </a: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야외 여가활동</a:t>
            </a:r>
            <a:r>
              <a:rPr b="0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감소 간의</a:t>
            </a:r>
            <a:r>
              <a:rPr b="0" i="0" lang="ko-KR" sz="2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음의 상관관계</a:t>
            </a:r>
            <a:r>
              <a:rPr b="0" i="0" lang="ko-KR" sz="2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3310d9dcd87_3_263"/>
          <p:cNvSpPr/>
          <p:nvPr/>
        </p:nvSpPr>
        <p:spPr>
          <a:xfrm>
            <a:off x="571925" y="2640775"/>
            <a:ext cx="4303200" cy="6174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310d9dcd87_3_263"/>
          <p:cNvSpPr/>
          <p:nvPr/>
        </p:nvSpPr>
        <p:spPr>
          <a:xfrm>
            <a:off x="9144425" y="2640775"/>
            <a:ext cx="4303200" cy="6174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3310d9dcd87_3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310d9dcd87_3_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3310d9dcd87_3_2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48" name="Google Shape;348;g3310d9dcd87_3_253"/>
          <p:cNvSpPr txBox="1"/>
          <p:nvPr/>
        </p:nvSpPr>
        <p:spPr>
          <a:xfrm>
            <a:off x="2908300" y="1143000"/>
            <a:ext cx="1408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야외 여가활동-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상관관계</a:t>
            </a:r>
            <a:endParaRPr b="1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49" name="Google Shape;349;g3310d9dcd87_3_2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546100"/>
            <a:ext cx="27178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3310d9dcd87_3_2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0875" y="2420275"/>
            <a:ext cx="8428351" cy="7373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3310d9dcd87_3_253"/>
          <p:cNvSpPr/>
          <p:nvPr/>
        </p:nvSpPr>
        <p:spPr>
          <a:xfrm>
            <a:off x="10773350" y="3372500"/>
            <a:ext cx="5734500" cy="5468700"/>
          </a:xfrm>
          <a:prstGeom prst="foldedCorner">
            <a:avLst>
              <a:gd fmla="val 1145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ko-KR" sz="3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4가지 경제지표</a:t>
            </a:r>
            <a:r>
              <a:rPr b="0" i="0" lang="ko-KR" sz="3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와</a:t>
            </a:r>
            <a:r>
              <a:rPr b="1" i="0" lang="ko-KR" sz="3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ko-KR" sz="3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4가지 야외 여가활동</a:t>
            </a:r>
            <a:endParaRPr b="1" i="0" sz="3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비경제활동인구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증가와 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야외 여가활동</a:t>
            </a:r>
            <a:r>
              <a:rPr b="0" i="0" lang="ko-KR" sz="2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감소 간의 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ko-KR" sz="2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음의 상관관계</a:t>
            </a:r>
            <a:r>
              <a:rPr b="0" i="0" lang="ko-KR" sz="2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</a:t>
            </a:r>
            <a:endParaRPr b="0" i="0" sz="29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52" name="Google Shape;352;g3310d9dcd87_3_253"/>
          <p:cNvSpPr/>
          <p:nvPr/>
        </p:nvSpPr>
        <p:spPr>
          <a:xfrm>
            <a:off x="5084425" y="5420600"/>
            <a:ext cx="1104000" cy="4372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310d9dcd87_3_253"/>
          <p:cNvSpPr/>
          <p:nvPr/>
        </p:nvSpPr>
        <p:spPr>
          <a:xfrm>
            <a:off x="1880575" y="5853550"/>
            <a:ext cx="1104000" cy="2965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3113023c28_4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3113023c28_4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3113023c28_4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61" name="Google Shape;361;g33113023c28_4_3"/>
          <p:cNvSpPr txBox="1"/>
          <p:nvPr/>
        </p:nvSpPr>
        <p:spPr>
          <a:xfrm>
            <a:off x="2908300" y="1143000"/>
            <a:ext cx="14089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야외 여가활동-</a:t>
            </a: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b="1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62" name="Google Shape;362;g33113023c28_4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546100"/>
            <a:ext cx="27178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33113023c28_4_3"/>
          <p:cNvSpPr/>
          <p:nvPr/>
        </p:nvSpPr>
        <p:spPr>
          <a:xfrm>
            <a:off x="1143000" y="2636200"/>
            <a:ext cx="16002000" cy="6872700"/>
          </a:xfrm>
          <a:prstGeom prst="foldedCorner">
            <a:avLst>
              <a:gd fmla="val 1145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64" name="Google Shape;364;g33113023c28_4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1825" y="46482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3113023c28_4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67850" y="464820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3113023c28_4_3"/>
          <p:cNvSpPr txBox="1"/>
          <p:nvPr/>
        </p:nvSpPr>
        <p:spPr>
          <a:xfrm>
            <a:off x="2058425" y="4600900"/>
            <a:ext cx="140895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4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비경제활동인구</a:t>
            </a:r>
            <a:r>
              <a:rPr b="0" i="0" lang="ko-KR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</a:t>
            </a:r>
            <a:r>
              <a:rPr b="1" i="0" lang="ko-KR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4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증가</a:t>
            </a:r>
            <a:r>
              <a:rPr b="0" i="0" lang="ko-KR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할수록 </a:t>
            </a:r>
            <a:endParaRPr b="0" i="0" sz="4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4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야외 여가활동</a:t>
            </a:r>
            <a:r>
              <a:rPr b="0" i="0" lang="ko-KR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</a:t>
            </a:r>
            <a:r>
              <a:rPr b="1" i="0" lang="ko-KR" sz="4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연간 이용객 수가 </a:t>
            </a:r>
            <a:r>
              <a:rPr b="1" i="0" lang="ko-KR" sz="45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감소</a:t>
            </a:r>
            <a:r>
              <a:rPr b="0" i="0" lang="ko-KR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하는</a:t>
            </a:r>
            <a:r>
              <a:rPr b="0" i="0" lang="ko-KR" sz="4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경향을 보인다.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r="5400000" dist="142585">
              <a:srgbClr val="D8D8D8"/>
            </a:outerShdw>
          </a:effectLst>
        </p:spPr>
      </p:pic>
      <p:pic>
        <p:nvPicPr>
          <p:cNvPr id="376" name="Google Shape;37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00200" y="279400"/>
            <a:ext cx="13957299" cy="1412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7"/>
          <p:cNvSpPr txBox="1"/>
          <p:nvPr/>
        </p:nvSpPr>
        <p:spPr>
          <a:xfrm>
            <a:off x="1651000" y="8115300"/>
            <a:ext cx="10045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공연지표와 고용지표의 관계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지역별 티켓판매액과 고용지표의 관계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78" name="Google Shape;378;p7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공연예술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386" name="Google Shape;386;p9"/>
          <p:cNvSpPr txBox="1"/>
          <p:nvPr/>
        </p:nvSpPr>
        <p:spPr>
          <a:xfrm>
            <a:off x="2949246" y="1173576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엔티티 관계도</a:t>
            </a:r>
            <a:endParaRPr/>
          </a:p>
        </p:txBody>
      </p:sp>
      <p:pic>
        <p:nvPicPr>
          <p:cNvPr id="387" name="Google Shape;38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1450" y="525876"/>
            <a:ext cx="27305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7597" y="2396289"/>
            <a:ext cx="9761606" cy="739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5300" y="4686300"/>
            <a:ext cx="64897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34700" y="49657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37000" y="49530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72800" y="6629400"/>
            <a:ext cx="5854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25200" y="5905500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25200" y="7099300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97000" y="3619500"/>
            <a:ext cx="8953500" cy="53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1"/>
          <p:cNvSpPr txBox="1"/>
          <p:nvPr/>
        </p:nvSpPr>
        <p:spPr>
          <a:xfrm>
            <a:off x="11087100" y="4800600"/>
            <a:ext cx="56261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/>
          </a:p>
        </p:txBody>
      </p:sp>
      <p:sp>
        <p:nvSpPr>
          <p:cNvPr id="403" name="Google Shape;403;p11"/>
          <p:cNvSpPr txBox="1"/>
          <p:nvPr/>
        </p:nvSpPr>
        <p:spPr>
          <a:xfrm>
            <a:off x="11760200" y="5842000"/>
            <a:ext cx="48006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공연 수가 전반적으로 증가하는 추세</a:t>
            </a:r>
            <a:endParaRPr/>
          </a:p>
        </p:txBody>
      </p:sp>
      <p:sp>
        <p:nvSpPr>
          <p:cNvPr id="404" name="Google Shape;404;p11"/>
          <p:cNvSpPr txBox="1"/>
          <p:nvPr/>
        </p:nvSpPr>
        <p:spPr>
          <a:xfrm>
            <a:off x="11760200" y="6858000"/>
            <a:ext cx="480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공연 수와 고용률은 상관관계가 있는 것으로 보임</a:t>
            </a:r>
            <a:endParaRPr/>
          </a:p>
        </p:txBody>
      </p:sp>
      <p:pic>
        <p:nvPicPr>
          <p:cNvPr id="405" name="Google Shape;405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406" name="Google Shape;406;p11"/>
          <p:cNvSpPr txBox="1"/>
          <p:nvPr/>
        </p:nvSpPr>
        <p:spPr>
          <a:xfrm>
            <a:off x="2949246" y="1173576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공연수 &amp; 고용률</a:t>
            </a:r>
            <a:endParaRPr/>
          </a:p>
        </p:txBody>
      </p:sp>
      <p:pic>
        <p:nvPicPr>
          <p:cNvPr id="407" name="Google Shape;407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1450" y="525876"/>
            <a:ext cx="27305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1"/>
          <p:cNvSpPr/>
          <p:nvPr/>
        </p:nvSpPr>
        <p:spPr>
          <a:xfrm>
            <a:off x="4555067" y="7099300"/>
            <a:ext cx="685800" cy="1726648"/>
          </a:xfrm>
          <a:prstGeom prst="rect">
            <a:avLst/>
          </a:prstGeom>
          <a:noFill/>
          <a:ln cap="flat" cmpd="sng" w="889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5300" y="4635500"/>
            <a:ext cx="6489700" cy="3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34700" y="49149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87800" y="49149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72800" y="6578600"/>
            <a:ext cx="5854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25200" y="5854700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25200" y="7048500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000" y="3530600"/>
            <a:ext cx="9093200" cy="54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2"/>
          <p:cNvSpPr txBox="1"/>
          <p:nvPr/>
        </p:nvSpPr>
        <p:spPr>
          <a:xfrm>
            <a:off x="11087100" y="4749800"/>
            <a:ext cx="56261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/>
          </a:p>
        </p:txBody>
      </p:sp>
      <p:sp>
        <p:nvSpPr>
          <p:cNvPr id="423" name="Google Shape;423;p12"/>
          <p:cNvSpPr txBox="1"/>
          <p:nvPr/>
        </p:nvSpPr>
        <p:spPr>
          <a:xfrm>
            <a:off x="11760200" y="5626100"/>
            <a:ext cx="480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2020년 이후에도 티켓 판매 수가 일정 수준으로 꾸준히 증가</a:t>
            </a:r>
            <a:endParaRPr/>
          </a:p>
        </p:txBody>
      </p:sp>
      <p:sp>
        <p:nvSpPr>
          <p:cNvPr id="424" name="Google Shape;424;p12"/>
          <p:cNvSpPr txBox="1"/>
          <p:nvPr/>
        </p:nvSpPr>
        <p:spPr>
          <a:xfrm>
            <a:off x="11760200" y="6807200"/>
            <a:ext cx="480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티켓 판매가 증가하면 실업률이 감소하는 경향이 있는 것으로 보임.</a:t>
            </a:r>
            <a:endParaRPr/>
          </a:p>
        </p:txBody>
      </p:sp>
      <p:pic>
        <p:nvPicPr>
          <p:cNvPr id="425" name="Google Shape;425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426" name="Google Shape;426;p12"/>
          <p:cNvSpPr txBox="1"/>
          <p:nvPr/>
        </p:nvSpPr>
        <p:spPr>
          <a:xfrm>
            <a:off x="2949246" y="1173576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티켓판매수 &amp; 실업률</a:t>
            </a:r>
            <a:endParaRPr/>
          </a:p>
        </p:txBody>
      </p:sp>
      <p:pic>
        <p:nvPicPr>
          <p:cNvPr id="427" name="Google Shape;427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1450" y="525876"/>
            <a:ext cx="27305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2"/>
          <p:cNvSpPr/>
          <p:nvPr/>
        </p:nvSpPr>
        <p:spPr>
          <a:xfrm>
            <a:off x="4555067" y="7099300"/>
            <a:ext cx="685800" cy="1726648"/>
          </a:xfrm>
          <a:prstGeom prst="rect">
            <a:avLst/>
          </a:prstGeom>
          <a:noFill/>
          <a:ln cap="flat" cmpd="sng" w="889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5300" y="4635500"/>
            <a:ext cx="6489700" cy="32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34700" y="49276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87800" y="49276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72800" y="6591300"/>
            <a:ext cx="58547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25200" y="5867400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25200" y="7048500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000" y="3657600"/>
            <a:ext cx="88011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3"/>
          <p:cNvSpPr txBox="1"/>
          <p:nvPr/>
        </p:nvSpPr>
        <p:spPr>
          <a:xfrm>
            <a:off x="11087100" y="4749800"/>
            <a:ext cx="56261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/>
          </a:p>
        </p:txBody>
      </p:sp>
      <p:sp>
        <p:nvSpPr>
          <p:cNvPr id="443" name="Google Shape;443;p13"/>
          <p:cNvSpPr txBox="1"/>
          <p:nvPr/>
        </p:nvSpPr>
        <p:spPr>
          <a:xfrm>
            <a:off x="11760200" y="5803900"/>
            <a:ext cx="48006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티켓판매액은 전반적으로 증가</a:t>
            </a:r>
            <a:endParaRPr/>
          </a:p>
        </p:txBody>
      </p:sp>
      <p:sp>
        <p:nvSpPr>
          <p:cNvPr id="444" name="Google Shape;444;p13"/>
          <p:cNvSpPr txBox="1"/>
          <p:nvPr/>
        </p:nvSpPr>
        <p:spPr>
          <a:xfrm>
            <a:off x="11760200" y="6819900"/>
            <a:ext cx="480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티켓 판매액이 증가할수록 고용이 증가하는 경향이 나타남.</a:t>
            </a:r>
            <a:endParaRPr/>
          </a:p>
        </p:txBody>
      </p:sp>
      <p:pic>
        <p:nvPicPr>
          <p:cNvPr id="445" name="Google Shape;445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446" name="Google Shape;446;p13"/>
          <p:cNvSpPr txBox="1"/>
          <p:nvPr/>
        </p:nvSpPr>
        <p:spPr>
          <a:xfrm>
            <a:off x="2949246" y="1173576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티켓판매액 &amp; 고용률</a:t>
            </a:r>
            <a:endParaRPr/>
          </a:p>
        </p:txBody>
      </p:sp>
      <p:pic>
        <p:nvPicPr>
          <p:cNvPr id="447" name="Google Shape;447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1450" y="525876"/>
            <a:ext cx="2730500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7620000"/>
            <a:ext cx="160020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8610600" y="8445500"/>
            <a:ext cx="10668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200" y="3073400"/>
            <a:ext cx="6172200" cy="4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21900" y="3060700"/>
            <a:ext cx="6172200" cy="41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4"/>
          <p:cNvSpPr txBox="1"/>
          <p:nvPr/>
        </p:nvSpPr>
        <p:spPr>
          <a:xfrm>
            <a:off x="9652000" y="8051800"/>
            <a:ext cx="72390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인천광역시의 고용률이 가장 높지만 티켓판매액은 낮음.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서울특별시의 티켓판매율이 독점적으로 높음.</a:t>
            </a:r>
            <a:endParaRPr/>
          </a:p>
        </p:txBody>
      </p:sp>
      <p:sp>
        <p:nvSpPr>
          <p:cNvPr id="459" name="Google Shape;459;p14"/>
          <p:cNvSpPr txBox="1"/>
          <p:nvPr/>
        </p:nvSpPr>
        <p:spPr>
          <a:xfrm>
            <a:off x="1841500" y="8191500"/>
            <a:ext cx="64008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서울의 문화중심지</a:t>
            </a:r>
            <a:endParaRPr/>
          </a:p>
        </p:txBody>
      </p:sp>
      <p:pic>
        <p:nvPicPr>
          <p:cNvPr id="460" name="Google Shape;460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461" name="Google Shape;461;p14"/>
          <p:cNvSpPr txBox="1"/>
          <p:nvPr/>
        </p:nvSpPr>
        <p:spPr>
          <a:xfrm>
            <a:off x="2949246" y="1173576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지역별 히트맵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61450" y="525876"/>
            <a:ext cx="2730500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750" y="169545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D8D8D8"/>
            </a:outerShdw>
          </a:effectLst>
        </p:spPr>
      </p:pic>
      <p:pic>
        <p:nvPicPr>
          <p:cNvPr id="470" name="Google Shape;47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4470400"/>
            <a:ext cx="16002000" cy="48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3600" y="34163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41500" y="350520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6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/>
          </a:p>
        </p:txBody>
      </p:sp>
      <p:sp>
        <p:nvSpPr>
          <p:cNvPr id="474" name="Google Shape;474;p16"/>
          <p:cNvSpPr txBox="1"/>
          <p:nvPr/>
        </p:nvSpPr>
        <p:spPr>
          <a:xfrm>
            <a:off x="1803400" y="5981700"/>
            <a:ext cx="14744700" cy="17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공연 산업은 전반적으로 성장하고 있으며, 고용률 역시 상승세를 보인다.</a:t>
            </a:r>
            <a:endParaRPr/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고용률이 상승하면 소비가 증가하고, 이는 공연 산업의 활성화로 이어지게 된다.</a:t>
            </a:r>
            <a:endParaRPr/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그러나 지역별로 차이가 존재하며, 특히 서울이 문화 산업의 중심지로서 두드러진 성과를 보이고 있다.</a:t>
            </a:r>
            <a:endParaRPr/>
          </a:p>
        </p:txBody>
      </p:sp>
      <p:sp>
        <p:nvSpPr>
          <p:cNvPr id="475" name="Google Shape;475;p16"/>
          <p:cNvSpPr txBox="1"/>
          <p:nvPr/>
        </p:nvSpPr>
        <p:spPr>
          <a:xfrm>
            <a:off x="2819400" y="3479800"/>
            <a:ext cx="12649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고용 시장의 성장은 공연 산업에 긍정적인 영향을 미친다.</a:t>
            </a:r>
            <a:endParaRPr/>
          </a:p>
        </p:txBody>
      </p:sp>
      <p:pic>
        <p:nvPicPr>
          <p:cNvPr id="476" name="Google Shape;47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6016" y="1252124"/>
            <a:ext cx="2730500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3113023c28_4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3113023c28_4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3113023c28_4_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3113023c28_4_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3113023c28_4_1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r="5400000" dist="142585">
              <a:srgbClr val="D8D8D8"/>
            </a:outerShdw>
          </a:effectLst>
        </p:spPr>
      </p:pic>
      <p:pic>
        <p:nvPicPr>
          <p:cNvPr id="135" name="Google Shape;135;g33113023c28_4_1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549400" y="328650"/>
            <a:ext cx="13246100" cy="1412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3113023c28_4_119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3113023c28_4_119"/>
          <p:cNvSpPr txBox="1"/>
          <p:nvPr/>
        </p:nvSpPr>
        <p:spPr>
          <a:xfrm>
            <a:off x="1651000" y="8115300"/>
            <a:ext cx="10045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여가생활을 주제로 정한 이유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경기침체는 여가생활에 어떠한 영향을 줄까?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r="5400000" dist="142585">
              <a:srgbClr val="D8D8D8"/>
            </a:outerShdw>
          </a:effectLst>
        </p:spPr>
      </p:pic>
      <p:pic>
        <p:nvPicPr>
          <p:cNvPr id="486" name="Google Shape;48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83025" y="-937400"/>
            <a:ext cx="13893802" cy="1412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7"/>
          <p:cNvSpPr txBox="1"/>
          <p:nvPr/>
        </p:nvSpPr>
        <p:spPr>
          <a:xfrm>
            <a:off x="1320800" y="4487900"/>
            <a:ext cx="138939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경기 침체와</a:t>
            </a:r>
            <a:endParaRPr b="0" i="0" sz="8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게임 이용률의 관계 - 이선혜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8" name="Google Shape;488;p17"/>
          <p:cNvSpPr txBox="1"/>
          <p:nvPr/>
        </p:nvSpPr>
        <p:spPr>
          <a:xfrm>
            <a:off x="1651000" y="8115300"/>
            <a:ext cx="10045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실업률과 게임 이용률 관계</a:t>
            </a:r>
            <a:endParaRPr b="0" i="0" sz="23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고용률과 게임 이용률 관계</a:t>
            </a:r>
            <a:endParaRPr b="0" i="0" sz="23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pic>
        <p:nvPicPr>
          <p:cNvPr id="496" name="Google Shape;49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7175500"/>
            <a:ext cx="160020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3365500"/>
            <a:ext cx="7848600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pic>
        <p:nvPicPr>
          <p:cNvPr id="498" name="Google Shape;49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4673600" y="6515100"/>
            <a:ext cx="787400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83700" y="3365500"/>
            <a:ext cx="7848600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sp>
        <p:nvSpPr>
          <p:cNvPr id="500" name="Google Shape;500;p18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[1] 가설 설정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1" name="Google Shape;501;p18"/>
          <p:cNvSpPr txBox="1"/>
          <p:nvPr/>
        </p:nvSpPr>
        <p:spPr>
          <a:xfrm>
            <a:off x="2247900" y="34671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가설1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2" name="Google Shape;502;p18"/>
          <p:cNvSpPr txBox="1"/>
          <p:nvPr/>
        </p:nvSpPr>
        <p:spPr>
          <a:xfrm>
            <a:off x="1473200" y="4394200"/>
            <a:ext cx="72390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-KR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침체(실업률 증가)가 게임 이용률 증가로 이어질 것이다.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8"/>
          <p:cNvSpPr txBox="1"/>
          <p:nvPr/>
        </p:nvSpPr>
        <p:spPr>
          <a:xfrm>
            <a:off x="3904466" y="7607300"/>
            <a:ext cx="10447867" cy="12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 침체 =&gt; 실업률 ↑ =&gt; 여가시간 ↑ =&gt; 소득 ↓ =&gt; 실내활동↑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b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재사용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8"/>
          <p:cNvSpPr txBox="1"/>
          <p:nvPr/>
        </p:nvSpPr>
        <p:spPr>
          <a:xfrm>
            <a:off x="10401300" y="34671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가설2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05" name="Google Shape;505;p18"/>
          <p:cNvSpPr txBox="1"/>
          <p:nvPr/>
        </p:nvSpPr>
        <p:spPr>
          <a:xfrm>
            <a:off x="9626600" y="4394200"/>
            <a:ext cx="72390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 중에서도 모바일 게임 이용률은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-K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실업률과 높은 상관관계를 가질 것이다.</a:t>
            </a:r>
            <a:endParaRPr b="0" i="0" sz="30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06" name="Google Shape;506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" y="1231900"/>
            <a:ext cx="2717800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33113023c28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33113023c28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33113023c28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514" name="Google Shape;514;g33113023c28_3_0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[2] 데이터 및 분석 방법 ①</a:t>
            </a:r>
            <a:endParaRPr b="0" i="0" sz="50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15" name="Google Shape;515;g33113023c28_3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4402" y="2769225"/>
            <a:ext cx="3990725" cy="6271150"/>
          </a:xfrm>
          <a:prstGeom prst="rect">
            <a:avLst/>
          </a:prstGeom>
          <a:noFill/>
          <a:ln>
            <a:noFill/>
          </a:ln>
          <a:effectLst>
            <a:outerShdw dir="5400000" dist="126269">
              <a:srgbClr val="E6E6E6"/>
            </a:outerShdw>
          </a:effectLst>
        </p:spPr>
      </p:pic>
      <p:pic>
        <p:nvPicPr>
          <p:cNvPr id="516" name="Google Shape;516;g33113023c28_3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03486" y="3955659"/>
            <a:ext cx="2157149" cy="215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33113023c28_3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81141" y="4417906"/>
            <a:ext cx="1217248" cy="12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33113023c28_3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47067" y="5588931"/>
            <a:ext cx="616328" cy="631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33113023c28_3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58869" y="5628524"/>
            <a:ext cx="539063" cy="55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33113023c28_3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40743" y="2769225"/>
            <a:ext cx="3990725" cy="6271150"/>
          </a:xfrm>
          <a:prstGeom prst="rect">
            <a:avLst/>
          </a:prstGeom>
          <a:noFill/>
          <a:ln>
            <a:noFill/>
          </a:ln>
          <a:effectLst>
            <a:outerShdw dir="5400000" dist="126269">
              <a:srgbClr val="E6E6E6"/>
            </a:outerShdw>
          </a:effectLst>
        </p:spPr>
      </p:pic>
      <p:pic>
        <p:nvPicPr>
          <p:cNvPr id="521" name="Google Shape;521;g33113023c28_3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49827" y="3955659"/>
            <a:ext cx="2157149" cy="215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33113023c28_3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71676" y="2769225"/>
            <a:ext cx="3990725" cy="6271150"/>
          </a:xfrm>
          <a:prstGeom prst="rect">
            <a:avLst/>
          </a:prstGeom>
          <a:noFill/>
          <a:ln>
            <a:noFill/>
          </a:ln>
          <a:effectLst>
            <a:outerShdw dir="5400000" dist="126269">
              <a:srgbClr val="E6E6E6"/>
            </a:outerShdw>
          </a:effectLst>
        </p:spPr>
      </p:pic>
      <p:pic>
        <p:nvPicPr>
          <p:cNvPr id="523" name="Google Shape;523;g33113023c28_3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96169" y="3955659"/>
            <a:ext cx="2157149" cy="2157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33113023c28_3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658415" y="4402497"/>
            <a:ext cx="1217248" cy="12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33113023c28_3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27482" y="4417906"/>
            <a:ext cx="1217248" cy="12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33113023c28_3_0"/>
          <p:cNvSpPr txBox="1"/>
          <p:nvPr/>
        </p:nvSpPr>
        <p:spPr>
          <a:xfrm>
            <a:off x="12918821" y="2907899"/>
            <a:ext cx="2696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STEP3. 분석 방법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7" name="Google Shape;527;g33113023c28_3_0"/>
          <p:cNvSpPr txBox="1"/>
          <p:nvPr/>
        </p:nvSpPr>
        <p:spPr>
          <a:xfrm>
            <a:off x="2333322" y="6112811"/>
            <a:ext cx="3312900" cy="29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게임: 2015~2023년 전국 게임(전체, PC, 모바일, 콘솔) 이용률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경제: 2000~2024년 실업률, 고용률, 경제활동참가율, 비경제활동인구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33113023c28_3_0"/>
          <p:cNvSpPr txBox="1"/>
          <p:nvPr/>
        </p:nvSpPr>
        <p:spPr>
          <a:xfrm>
            <a:off x="2179249" y="2907898"/>
            <a:ext cx="36057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 STEP1. 사용한 지표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9" name="Google Shape;529;g33113023c28_3_0"/>
          <p:cNvSpPr txBox="1"/>
          <p:nvPr/>
        </p:nvSpPr>
        <p:spPr>
          <a:xfrm>
            <a:off x="7772480" y="2907899"/>
            <a:ext cx="2696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rgbClr val="FFFFFF"/>
                </a:solidFill>
                <a:latin typeface="Anek Bangla SemiBold"/>
                <a:ea typeface="Anek Bangla SemiBold"/>
                <a:cs typeface="Anek Bangla SemiBold"/>
                <a:sym typeface="Anek Bangla SemiBold"/>
              </a:rPr>
              <a:t>STEP2. 출처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30" name="Google Shape;530;g33113023c28_3_0"/>
          <p:cNvSpPr txBox="1"/>
          <p:nvPr/>
        </p:nvSpPr>
        <p:spPr>
          <a:xfrm>
            <a:off x="7471876" y="6220668"/>
            <a:ext cx="3312900" cy="2271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게임이용자_실태조사_보고서_2015_2023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한국콘텐츠진흥원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https://www.kocca.kr/kocca/bbs/list/B0000147.do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33113023c28_3_0"/>
          <p:cNvSpPr txBox="1"/>
          <p:nvPr/>
        </p:nvSpPr>
        <p:spPr>
          <a:xfrm>
            <a:off x="12618233" y="6220668"/>
            <a:ext cx="3312900" cy="146417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시간 흐름에 따른 변화(추세선 분석)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상관관계 분석(히트맵)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g33113023c28_3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20349" y="545798"/>
            <a:ext cx="27178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33113023c28_3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388511" y="5588931"/>
            <a:ext cx="616328" cy="631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541" name="Google Shape;541;p19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[2] 데이터 및 분석 방법 ②</a:t>
            </a:r>
            <a:endParaRPr b="0" i="0" sz="50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42" name="Google Shape;54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0349" y="545798"/>
            <a:ext cx="27178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02709" y="2324100"/>
            <a:ext cx="10251382" cy="728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194825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pic>
        <p:nvPicPr>
          <p:cNvPr id="551" name="Google Shape;55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6696600"/>
            <a:ext cx="5074701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sp>
        <p:nvSpPr>
          <p:cNvPr id="552" name="Google Shape;552;p20"/>
          <p:cNvSpPr txBox="1"/>
          <p:nvPr/>
        </p:nvSpPr>
        <p:spPr>
          <a:xfrm>
            <a:off x="1857399" y="6798200"/>
            <a:ext cx="363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0"/>
          <p:cNvSpPr txBox="1"/>
          <p:nvPr/>
        </p:nvSpPr>
        <p:spPr>
          <a:xfrm>
            <a:off x="820450" y="7725300"/>
            <a:ext cx="57198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 소프트웨어 패키지 구매,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인터넷 다운,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별도 설치 없는 웹브라우저 기반 게임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6650" y="6696600"/>
            <a:ext cx="5074701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sp>
        <p:nvSpPr>
          <p:cNvPr id="555" name="Google Shape;555;p20"/>
          <p:cNvSpPr txBox="1"/>
          <p:nvPr/>
        </p:nvSpPr>
        <p:spPr>
          <a:xfrm>
            <a:off x="7321049" y="6798200"/>
            <a:ext cx="363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모바일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0"/>
          <p:cNvSpPr txBox="1"/>
          <p:nvPr/>
        </p:nvSpPr>
        <p:spPr>
          <a:xfrm>
            <a:off x="6217700" y="7725300"/>
            <a:ext cx="54636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스마트폰, 태블릿 PC(아이패드, 갤럭시탭 등) 등의 휴대용 기기를 통해 이용하는 APP 형태 게임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70300" y="6696600"/>
            <a:ext cx="5074701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sp>
        <p:nvSpPr>
          <p:cNvPr id="558" name="Google Shape;558;p20"/>
          <p:cNvSpPr txBox="1"/>
          <p:nvPr/>
        </p:nvSpPr>
        <p:spPr>
          <a:xfrm>
            <a:off x="12784699" y="6798200"/>
            <a:ext cx="363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콘솔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0"/>
          <p:cNvSpPr txBox="1"/>
          <p:nvPr/>
        </p:nvSpPr>
        <p:spPr>
          <a:xfrm>
            <a:off x="11500450" y="7725300"/>
            <a:ext cx="57198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 전용 콘솔 기기(플스, X-Box 등),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휴대용 게임 전용기기(PS vita, 닌텐도 스위치 등)를 통해 이용하는 게임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6650" y="2727875"/>
            <a:ext cx="5074701" cy="2768600"/>
          </a:xfrm>
          <a:prstGeom prst="rect">
            <a:avLst/>
          </a:prstGeom>
          <a:noFill/>
          <a:ln>
            <a:noFill/>
          </a:ln>
          <a:effectLst>
            <a:outerShdw dir="5400000" dist="128059">
              <a:srgbClr val="E6E6E6"/>
            </a:outerShdw>
          </a:effectLst>
        </p:spPr>
      </p:pic>
      <p:sp>
        <p:nvSpPr>
          <p:cNvPr id="561" name="Google Shape;561;p20"/>
          <p:cNvSpPr txBox="1"/>
          <p:nvPr/>
        </p:nvSpPr>
        <p:spPr>
          <a:xfrm>
            <a:off x="7321049" y="2829475"/>
            <a:ext cx="363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0"/>
          <p:cNvSpPr txBox="1"/>
          <p:nvPr/>
        </p:nvSpPr>
        <p:spPr>
          <a:xfrm>
            <a:off x="6820149" y="3756575"/>
            <a:ext cx="46803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PC게임 + 모바일게임 + 콘솔게임 + 아케이드게임 + 기타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2269833">
            <a:off x="5183075" y="5619689"/>
            <a:ext cx="980504" cy="51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8386176">
            <a:off x="12333325" y="5619690"/>
            <a:ext cx="980504" cy="51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399937">
            <a:off x="8699375" y="5840289"/>
            <a:ext cx="980504" cy="51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0349" y="723357"/>
            <a:ext cx="271780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0"/>
          <p:cNvSpPr txBox="1"/>
          <p:nvPr/>
        </p:nvSpPr>
        <p:spPr>
          <a:xfrm>
            <a:off x="2908300" y="1337736"/>
            <a:ext cx="142368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[3] 분류기준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575" name="Google Shape;575;p33"/>
          <p:cNvSpPr txBox="1"/>
          <p:nvPr/>
        </p:nvSpPr>
        <p:spPr>
          <a:xfrm>
            <a:off x="2908300" y="1143000"/>
            <a:ext cx="142368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[4] 연도별 게임 이용률 변화 : 추세선 분석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625" y="2619375"/>
            <a:ext cx="10278949" cy="644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43575" y="2967400"/>
            <a:ext cx="6438900" cy="2057400"/>
          </a:xfrm>
          <a:prstGeom prst="rect">
            <a:avLst/>
          </a:prstGeom>
          <a:noFill/>
          <a:ln>
            <a:noFill/>
          </a:ln>
          <a:effectLst>
            <a:outerShdw dir="5400000" dist="126362">
              <a:srgbClr val="E6E6E6"/>
            </a:outerShdw>
          </a:effectLst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38875" y="32468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20475" y="333570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3"/>
          <p:cNvSpPr txBox="1"/>
          <p:nvPr/>
        </p:nvSpPr>
        <p:spPr>
          <a:xfrm>
            <a:off x="11411875" y="3335700"/>
            <a:ext cx="562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게임 이용률 추이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81" name="Google Shape;581;p33"/>
          <p:cNvSpPr txBox="1"/>
          <p:nvPr/>
        </p:nvSpPr>
        <p:spPr>
          <a:xfrm>
            <a:off x="11183275" y="5304200"/>
            <a:ext cx="6940200" cy="4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게임 이용률 =&gt; 감소 (기울기: -0.36)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코로나기간(2020~2022) =&gt; 증가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 게임 이용률 =&gt; 증가 (기울기: 1.78)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게임 이용률 =&gt; 감소 (-0.38)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콘솔 게임 이용률 =&gt; 증가 (기울기: 1.10)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🎯장기적으로 모바일 게임 이용률은 줄어들고,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PC/콘솔 게임 이용률 증가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18975" y="2985229"/>
            <a:ext cx="2730500" cy="595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55954" y="528381"/>
            <a:ext cx="2717800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591" name="Google Shape;591;p34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[5] 경제 지표 변화 : 추세선 분석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92" name="Google Shape;59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900" y="2568075"/>
            <a:ext cx="10345125" cy="69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43575" y="2967400"/>
            <a:ext cx="6438900" cy="2057400"/>
          </a:xfrm>
          <a:prstGeom prst="rect">
            <a:avLst/>
          </a:prstGeom>
          <a:noFill/>
          <a:ln>
            <a:noFill/>
          </a:ln>
          <a:effectLst>
            <a:outerShdw dir="5400000" dist="126362">
              <a:srgbClr val="E6E6E6"/>
            </a:outerShdw>
          </a:effectLst>
        </p:spPr>
      </p:pic>
      <p:pic>
        <p:nvPicPr>
          <p:cNvPr id="594" name="Google Shape;594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38875" y="32468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20475" y="333570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4"/>
          <p:cNvSpPr txBox="1"/>
          <p:nvPr/>
        </p:nvSpPr>
        <p:spPr>
          <a:xfrm>
            <a:off x="11411875" y="3335700"/>
            <a:ext cx="562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경제 지표  추이</a:t>
            </a:r>
            <a:r>
              <a:rPr b="0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7" name="Google Shape;597;p34"/>
          <p:cNvSpPr txBox="1"/>
          <p:nvPr/>
        </p:nvSpPr>
        <p:spPr>
          <a:xfrm>
            <a:off x="11183275" y="5304200"/>
            <a:ext cx="6940200" cy="4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실업률  =&gt; 감소 (기울기: -0.10)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고용률  =&gt; 증가 (기울기: 0.20)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경제활동참가율 =&gt; 증가 (기울기: 0.10)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비경제활동인구 =&gt; 증가 (기울기: 43.13)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47050" y="2900081"/>
            <a:ext cx="3232501" cy="658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32150" y="541821"/>
            <a:ext cx="2717800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607" name="Google Shape;607;p35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[6] 상관관계 분석 : 히트맵 ① 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8" name="Google Shape;608;p35"/>
          <p:cNvSpPr txBox="1"/>
          <p:nvPr/>
        </p:nvSpPr>
        <p:spPr>
          <a:xfrm>
            <a:off x="3543300" y="-1428050"/>
            <a:ext cx="503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 출처 링크 날짜 달기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150" y="2495925"/>
            <a:ext cx="9579200" cy="72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5"/>
          <p:cNvSpPr/>
          <p:nvPr/>
        </p:nvSpPr>
        <p:spPr>
          <a:xfrm>
            <a:off x="2175600" y="5334000"/>
            <a:ext cx="852900" cy="6771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06100" y="2967400"/>
            <a:ext cx="6438900" cy="2057400"/>
          </a:xfrm>
          <a:prstGeom prst="rect">
            <a:avLst/>
          </a:prstGeom>
          <a:noFill/>
          <a:ln>
            <a:noFill/>
          </a:ln>
          <a:effectLst>
            <a:outerShdw dir="5400000" dist="126362">
              <a:srgbClr val="E6E6E6"/>
            </a:outerShdw>
          </a:effectLst>
        </p:spPr>
      </p:pic>
      <p:pic>
        <p:nvPicPr>
          <p:cNvPr id="612" name="Google Shape;612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01400" y="32468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83000" y="333570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5"/>
          <p:cNvSpPr txBox="1"/>
          <p:nvPr/>
        </p:nvSpPr>
        <p:spPr>
          <a:xfrm>
            <a:off x="11074400" y="3335700"/>
            <a:ext cx="562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실업률과 게임 이용률 관계 </a:t>
            </a:r>
            <a:endParaRPr b="1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15" name="Google Shape;615;p35"/>
          <p:cNvSpPr txBox="1"/>
          <p:nvPr/>
        </p:nvSpPr>
        <p:spPr>
          <a:xfrm>
            <a:off x="10845800" y="5304200"/>
            <a:ext cx="69402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실업률과 전체 게임 이용률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0.13의 매우 약한 상관관계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실업률 증가 =&gt; 전체 게임 이용률 소폭 증가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실업률과 모바일 게임 이용률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0.53의 중간 정도 양의 상관관계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🎯실업증가와 모바일 게임이 연관성이 클 수 있음.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5"/>
          <p:cNvSpPr/>
          <p:nvPr/>
        </p:nvSpPr>
        <p:spPr>
          <a:xfrm rot="3645180">
            <a:off x="9957164" y="4559273"/>
            <a:ext cx="989202" cy="67706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5"/>
          <p:cNvSpPr/>
          <p:nvPr/>
        </p:nvSpPr>
        <p:spPr>
          <a:xfrm>
            <a:off x="2175600" y="6616200"/>
            <a:ext cx="852900" cy="6771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5"/>
          <p:cNvSpPr/>
          <p:nvPr/>
        </p:nvSpPr>
        <p:spPr>
          <a:xfrm rot="3645180">
            <a:off x="9957164" y="6502423"/>
            <a:ext cx="989202" cy="67706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5500" y="590475"/>
            <a:ext cx="2717800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627" name="Google Shape;627;p36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[6] 상관관계 분석 : 히트맵 ②</a:t>
            </a:r>
            <a:endParaRPr b="0" i="0" sz="50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8" name="Google Shape;628;p36"/>
          <p:cNvSpPr txBox="1"/>
          <p:nvPr/>
        </p:nvSpPr>
        <p:spPr>
          <a:xfrm>
            <a:off x="3543300" y="-1428050"/>
            <a:ext cx="503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 출처 링크 날짜 달기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150" y="2495925"/>
            <a:ext cx="9579200" cy="72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6"/>
          <p:cNvSpPr/>
          <p:nvPr/>
        </p:nvSpPr>
        <p:spPr>
          <a:xfrm>
            <a:off x="3004050" y="7239000"/>
            <a:ext cx="806100" cy="6771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06100" y="2967400"/>
            <a:ext cx="6438900" cy="2057400"/>
          </a:xfrm>
          <a:prstGeom prst="rect">
            <a:avLst/>
          </a:prstGeom>
          <a:noFill/>
          <a:ln>
            <a:noFill/>
          </a:ln>
          <a:effectLst>
            <a:outerShdw dir="5400000" dist="126362">
              <a:srgbClr val="E6E6E6"/>
            </a:outerShdw>
          </a:effectLst>
        </p:spPr>
      </p:pic>
      <p:pic>
        <p:nvPicPr>
          <p:cNvPr id="632" name="Google Shape;632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01400" y="324680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83000" y="333570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6"/>
          <p:cNvSpPr txBox="1"/>
          <p:nvPr/>
        </p:nvSpPr>
        <p:spPr>
          <a:xfrm>
            <a:off x="11074400" y="3335700"/>
            <a:ext cx="562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고용률과 게임 이용률 관계</a:t>
            </a:r>
            <a:endParaRPr b="1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35" name="Google Shape;635;p36"/>
          <p:cNvSpPr txBox="1"/>
          <p:nvPr/>
        </p:nvSpPr>
        <p:spPr>
          <a:xfrm>
            <a:off x="10845800" y="5304200"/>
            <a:ext cx="70197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b="1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고용률과 콘솔 게임 이용률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0.36의 약한 상관관계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○"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고용률 증가 =&gt; 콘솔 게임 이용률 증가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🎯 </a:t>
            </a: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경제 회복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비교적 가격이 높은 콘솔 게임 이용률 증가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6"/>
          <p:cNvSpPr/>
          <p:nvPr/>
        </p:nvSpPr>
        <p:spPr>
          <a:xfrm rot="3645180">
            <a:off x="9957164" y="4559273"/>
            <a:ext cx="989202" cy="67706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5500" y="590475"/>
            <a:ext cx="2717800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D8D8D8"/>
            </a:outerShdw>
          </a:effectLst>
        </p:spPr>
      </p:pic>
      <p:pic>
        <p:nvPicPr>
          <p:cNvPr id="645" name="Google Shape;64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4470400"/>
            <a:ext cx="16002000" cy="48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0949" y="3340097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961465" y="3335864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7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[7] 결론 및 시사점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7"/>
          <p:cNvSpPr txBox="1"/>
          <p:nvPr/>
        </p:nvSpPr>
        <p:spPr>
          <a:xfrm>
            <a:off x="1803400" y="4470400"/>
            <a:ext cx="149118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모바일 게임은 경기가 침체될수록 이용률이 올라간다.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즉, 모바일 게임은 상대적으로 비용이 낮고 휴대성이 용이해, 경기 침체 시 주요한 여가활동이 될 가능성이 있다.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경제가 회복될수록 콘솔 게임 이용률이 증가하는 경향이 있다.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콘솔 게임이 상대적으로 비용이 높아 경제적 여유가 있을 때 더 소비되는 경향이 있다.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7"/>
          <p:cNvSpPr txBox="1"/>
          <p:nvPr/>
        </p:nvSpPr>
        <p:spPr>
          <a:xfrm>
            <a:off x="2377649" y="3445932"/>
            <a:ext cx="1353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경제가 어려워지면 전체 게임 이용률이 다소 증가하는 경향이 있다!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27075" y="-2866853"/>
            <a:ext cx="11630349" cy="24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1803400" y="7505800"/>
            <a:ext cx="149118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[“멀티플랫폼이 대세”…게임업계, 올해 신작 PC∙모바일에 ‘콘솔’ 더한다]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2020년 시작한 </a:t>
            </a:r>
            <a:r>
              <a:rPr b="0" i="0" lang="ko-KR" sz="19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코로나19 영향</a:t>
            </a:r>
            <a:r>
              <a:rPr b="0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으로 </a:t>
            </a:r>
            <a:r>
              <a:rPr b="1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유저들이 집에서도 높은 퀄리티의 게임을 오랜기간 즐길 수 있는 것</a:t>
            </a:r>
            <a:r>
              <a:rPr b="0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찾다보니 </a:t>
            </a:r>
            <a:r>
              <a:rPr b="1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b="1" i="0" lang="ko-KR" sz="19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콘솔’에 대한 수요가 높아졌다</a:t>
            </a:r>
            <a:r>
              <a:rPr b="0" i="0" lang="ko-KR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는 분석이다.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500" u="none" cap="none" strike="noStrike">
                <a:solidFill>
                  <a:srgbClr val="5A5A5A"/>
                </a:solidFill>
                <a:latin typeface="Arial"/>
                <a:ea typeface="Arial"/>
                <a:cs typeface="Arial"/>
                <a:sym typeface="Arial"/>
              </a:rPr>
              <a:t>2022-01-07 07:00:01)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40225" y="8585200"/>
            <a:ext cx="2600476" cy="6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54282" y="1256299"/>
            <a:ext cx="2717800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3310d9dcd87_3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68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310d9dcd87_3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310d9dcd87_3_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145" name="Google Shape;145;g3310d9dcd87_3_119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3310d9dcd87_3_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100" y="558800"/>
            <a:ext cx="25146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310d9dcd87_3_1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7950" y="3028925"/>
            <a:ext cx="10862225" cy="605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310d9dcd87_3_1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56375" y="3060700"/>
            <a:ext cx="6438900" cy="1742825"/>
          </a:xfrm>
          <a:prstGeom prst="rect">
            <a:avLst/>
          </a:prstGeom>
          <a:noFill/>
          <a:ln>
            <a:noFill/>
          </a:ln>
          <a:effectLst>
            <a:outerShdw dir="5400000" dist="126362">
              <a:srgbClr val="E6E6E6"/>
            </a:outerShdw>
          </a:effectLst>
        </p:spPr>
      </p:pic>
      <p:pic>
        <p:nvPicPr>
          <p:cNvPr id="149" name="Google Shape;149;g3310d9dcd87_3_1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19425" y="3391159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310d9dcd87_3_1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398493" y="338705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310d9dcd87_3_119"/>
          <p:cNvSpPr txBox="1"/>
          <p:nvPr/>
        </p:nvSpPr>
        <p:spPr>
          <a:xfrm>
            <a:off x="11610320" y="3352175"/>
            <a:ext cx="59436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ko-KR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경제적 지출 부담은 여가생활에 영향을 줘요!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310d9dcd87_3_119"/>
          <p:cNvSpPr txBox="1"/>
          <p:nvPr/>
        </p:nvSpPr>
        <p:spPr>
          <a:xfrm>
            <a:off x="11267425" y="5113388"/>
            <a:ext cx="64389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사람들은 경제적 요인이 여가생활에 미치는 영향이 크다고 느낌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310d9dcd87_3_119"/>
          <p:cNvSpPr txBox="1"/>
          <p:nvPr/>
        </p:nvSpPr>
        <p:spPr>
          <a:xfrm>
            <a:off x="11519425" y="7618657"/>
            <a:ext cx="5934900" cy="1660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ko-KR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경기침체에 따른 여가생활 변화 분석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310d9dcd87_3_119"/>
          <p:cNvSpPr/>
          <p:nvPr/>
        </p:nvSpPr>
        <p:spPr>
          <a:xfrm>
            <a:off x="14270425" y="6909209"/>
            <a:ext cx="432900" cy="59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r="5400000" dist="142585">
              <a:srgbClr val="D8D8D8"/>
            </a:outerShdw>
          </a:effectLst>
        </p:spPr>
      </p:pic>
      <p:pic>
        <p:nvPicPr>
          <p:cNvPr id="664" name="Google Shape;664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00200" y="279400"/>
            <a:ext cx="13931900" cy="1412240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8"/>
          <p:cNvSpPr txBox="1"/>
          <p:nvPr/>
        </p:nvSpPr>
        <p:spPr>
          <a:xfrm>
            <a:off x="1651000" y="7810292"/>
            <a:ext cx="100458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실업률 &amp; 영화 관객수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소비자 물가 지수 &amp; 영화 관객 수</a:t>
            </a:r>
            <a:endParaRPr/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OTT 이용자 수 &amp; 영화 관객 수</a:t>
            </a:r>
            <a:endParaRPr b="0" i="0" sz="23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66" name="Google Shape;666;p38"/>
          <p:cNvSpPr txBox="1"/>
          <p:nvPr/>
        </p:nvSpPr>
        <p:spPr>
          <a:xfrm>
            <a:off x="1320800" y="5969000"/>
            <a:ext cx="116586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영화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9"/>
          <p:cNvSpPr txBox="1"/>
          <p:nvPr/>
        </p:nvSpPr>
        <p:spPr>
          <a:xfrm>
            <a:off x="11087100" y="36322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선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그래프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그리는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법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74" name="Google Shape;674;p39"/>
          <p:cNvSpPr txBox="1"/>
          <p:nvPr/>
        </p:nvSpPr>
        <p:spPr>
          <a:xfrm>
            <a:off x="11087100" y="31750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 과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75" name="Google Shape;67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87100" y="1127850"/>
            <a:ext cx="6627699" cy="66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350" y="1127850"/>
            <a:ext cx="6827100" cy="65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5676" y="2353450"/>
            <a:ext cx="6478888" cy="71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174" y="72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1016000"/>
            <a:ext cx="16459199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685" name="Google Shape;685;p40"/>
          <p:cNvSpPr txBox="1"/>
          <p:nvPr/>
        </p:nvSpPr>
        <p:spPr>
          <a:xfrm>
            <a:off x="2448225" y="11621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엔티티 관계도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86" name="Google Shape;68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675" y="560125"/>
            <a:ext cx="3007000" cy="25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56074" y="2343200"/>
            <a:ext cx="8118650" cy="7184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1016000"/>
            <a:ext cx="16459199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695" name="Google Shape;695;p41"/>
          <p:cNvSpPr txBox="1"/>
          <p:nvPr/>
        </p:nvSpPr>
        <p:spPr>
          <a:xfrm>
            <a:off x="2448225" y="11621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지역별 연도별 영화 관객 수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96" name="Google Shape;696;p41"/>
          <p:cNvSpPr txBox="1"/>
          <p:nvPr/>
        </p:nvSpPr>
        <p:spPr>
          <a:xfrm>
            <a:off x="11087100" y="36322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선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그래프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그리는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법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97" name="Google Shape;697;p41"/>
          <p:cNvSpPr txBox="1"/>
          <p:nvPr/>
        </p:nvSpPr>
        <p:spPr>
          <a:xfrm>
            <a:off x="11087100" y="31750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 과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98" name="Google Shape;69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675" y="560125"/>
            <a:ext cx="3007000" cy="25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800" y="2513789"/>
            <a:ext cx="7199999" cy="3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79250" y="2541162"/>
            <a:ext cx="7199999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99975" y="6141150"/>
            <a:ext cx="7200001" cy="35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1016000"/>
            <a:ext cx="16459199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709" name="Google Shape;709;p42"/>
          <p:cNvSpPr txBox="1"/>
          <p:nvPr/>
        </p:nvSpPr>
        <p:spPr>
          <a:xfrm>
            <a:off x="2448225" y="11621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실업률 &amp; 영화 관객 수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10" name="Google Shape;71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2538425"/>
            <a:ext cx="9207501" cy="69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2"/>
          <p:cNvSpPr txBox="1"/>
          <p:nvPr/>
        </p:nvSpPr>
        <p:spPr>
          <a:xfrm>
            <a:off x="11087100" y="36322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선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그래프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그리는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법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12" name="Google Shape;71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4300" y="2718971"/>
            <a:ext cx="6479999" cy="30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55300" y="3060700"/>
            <a:ext cx="6489700" cy="55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72800" y="5310633"/>
            <a:ext cx="5854700" cy="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5200" y="4394200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5200" y="5964675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125200" y="7649450"/>
            <a:ext cx="3175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2"/>
          <p:cNvSpPr txBox="1"/>
          <p:nvPr/>
        </p:nvSpPr>
        <p:spPr>
          <a:xfrm>
            <a:off x="11764025" y="5778963"/>
            <a:ext cx="480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상관계수 :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0.26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0" lang="ko-KR" sz="20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약한 양의 상관관계)</a:t>
            </a:r>
            <a:endParaRPr b="1" i="0" sz="20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2"/>
          <p:cNvSpPr txBox="1"/>
          <p:nvPr/>
        </p:nvSpPr>
        <p:spPr>
          <a:xfrm>
            <a:off x="11087100" y="31750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 과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20" name="Google Shape;720;p42"/>
          <p:cNvPicPr preferRelativeResize="0"/>
          <p:nvPr/>
        </p:nvPicPr>
        <p:blipFill rotWithShape="1">
          <a:blip r:embed="rId11">
            <a:alphaModFix/>
          </a:blip>
          <a:srcRect b="0" l="0" r="64467" t="0"/>
          <a:stretch/>
        </p:blipFill>
        <p:spPr>
          <a:xfrm>
            <a:off x="5492163" y="5620125"/>
            <a:ext cx="3780001" cy="36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2"/>
          <p:cNvSpPr txBox="1"/>
          <p:nvPr/>
        </p:nvSpPr>
        <p:spPr>
          <a:xfrm>
            <a:off x="11605675" y="4137425"/>
            <a:ext cx="6517800" cy="8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실업률이 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EA9999"/>
                </a:highlight>
                <a:latin typeface="Arial"/>
                <a:ea typeface="Arial"/>
                <a:cs typeface="Arial"/>
                <a:sym typeface="Arial"/>
              </a:rPr>
              <a:t>감소</a:t>
            </a: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했음에도 영화 관객 수는 일정하거나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약간 증가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72850" y="6823008"/>
            <a:ext cx="5854700" cy="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2"/>
          <p:cNvSpPr txBox="1"/>
          <p:nvPr/>
        </p:nvSpPr>
        <p:spPr>
          <a:xfrm>
            <a:off x="11758075" y="7351000"/>
            <a:ext cx="480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실업률이 증가할 때 영화 관객 수가 증가하는 경향이 있긴 하지만, 그 관계는 매우 약함.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5675" y="560125"/>
            <a:ext cx="3007000" cy="25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3"/>
          <p:cNvSpPr txBox="1"/>
          <p:nvPr/>
        </p:nvSpPr>
        <p:spPr>
          <a:xfrm>
            <a:off x="11087100" y="36322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선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그래프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그리는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법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2" name="Google Shape;732;p43"/>
          <p:cNvSpPr txBox="1"/>
          <p:nvPr/>
        </p:nvSpPr>
        <p:spPr>
          <a:xfrm>
            <a:off x="11087100" y="31750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 과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33" name="Google Shape;73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8550" y="1084400"/>
            <a:ext cx="8258375" cy="81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1016000"/>
            <a:ext cx="16459199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741" name="Google Shape;741;p44"/>
          <p:cNvSpPr txBox="1"/>
          <p:nvPr/>
        </p:nvSpPr>
        <p:spPr>
          <a:xfrm>
            <a:off x="2448225" y="11621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소비자 물가 지수 &amp; 영화 관객 수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42" name="Google Shape;74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2538425"/>
            <a:ext cx="9207501" cy="69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4"/>
          <p:cNvSpPr txBox="1"/>
          <p:nvPr/>
        </p:nvSpPr>
        <p:spPr>
          <a:xfrm>
            <a:off x="11087100" y="363220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선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그래프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그리는</a:t>
            </a:r>
            <a:r>
              <a:rPr b="0" i="0" lang="ko-KR" sz="28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법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44" name="Google Shape;744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55300" y="2984500"/>
            <a:ext cx="6489700" cy="553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2800" y="6072633"/>
            <a:ext cx="5854700" cy="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72800" y="4813300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72800" y="6498075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72800" y="7801850"/>
            <a:ext cx="3175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4"/>
          <p:cNvSpPr txBox="1"/>
          <p:nvPr/>
        </p:nvSpPr>
        <p:spPr>
          <a:xfrm>
            <a:off x="11611625" y="6312363"/>
            <a:ext cx="480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상관계수 :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-0.54 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ko-KR" sz="20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보통 정도 음의 상관관계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4"/>
          <p:cNvSpPr txBox="1"/>
          <p:nvPr/>
        </p:nvSpPr>
        <p:spPr>
          <a:xfrm>
            <a:off x="11087050" y="313695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 과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1" name="Google Shape;751;p44"/>
          <p:cNvSpPr txBox="1"/>
          <p:nvPr/>
        </p:nvSpPr>
        <p:spPr>
          <a:xfrm>
            <a:off x="11329125" y="3953000"/>
            <a:ext cx="6517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2015년 부터 2019년까지 소비자 물가 지수가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A4C2F4"/>
                </a:highlight>
                <a:latin typeface="Arial"/>
                <a:ea typeface="Arial"/>
                <a:cs typeface="Arial"/>
                <a:sym typeface="Arial"/>
              </a:rPr>
              <a:t>증가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할 때 영화관객 수는 큰 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FFE599"/>
                </a:highlight>
                <a:latin typeface="Arial"/>
                <a:ea typeface="Arial"/>
                <a:cs typeface="Arial"/>
                <a:sym typeface="Arial"/>
              </a:rPr>
              <a:t>변화가 없음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코로나 이후 관객 수는 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EA9999"/>
                </a:highlight>
                <a:latin typeface="Arial"/>
                <a:ea typeface="Arial"/>
                <a:cs typeface="Arial"/>
                <a:sym typeface="Arial"/>
              </a:rPr>
              <a:t>급감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그 이후 소비자 물가는 계속 상승하고 영화 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관객 수는 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A4C2F4"/>
                </a:highlight>
                <a:latin typeface="Arial"/>
                <a:ea typeface="Arial"/>
                <a:cs typeface="Arial"/>
                <a:sym typeface="Arial"/>
              </a:rPr>
              <a:t>증가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했으나 그 폭은 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FFE599"/>
                </a:highlight>
                <a:latin typeface="Arial"/>
                <a:ea typeface="Arial"/>
                <a:cs typeface="Arial"/>
                <a:sym typeface="Arial"/>
              </a:rPr>
              <a:t>크지 않음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2850" y="7127808"/>
            <a:ext cx="5854700" cy="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44"/>
          <p:cNvSpPr txBox="1"/>
          <p:nvPr/>
        </p:nvSpPr>
        <p:spPr>
          <a:xfrm>
            <a:off x="11605675" y="7503400"/>
            <a:ext cx="480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 소비자 물가 지수가 증가할 때 영화 관객 수는 다소 감소함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51925" y="2749544"/>
            <a:ext cx="6479999" cy="30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4"/>
          <p:cNvPicPr preferRelativeResize="0"/>
          <p:nvPr/>
        </p:nvPicPr>
        <p:blipFill rotWithShape="1">
          <a:blip r:embed="rId11">
            <a:alphaModFix/>
          </a:blip>
          <a:srcRect b="0" l="67860" r="0" t="0"/>
          <a:stretch/>
        </p:blipFill>
        <p:spPr>
          <a:xfrm>
            <a:off x="1026850" y="5661525"/>
            <a:ext cx="378000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5675" y="560125"/>
            <a:ext cx="3007000" cy="25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6" y="199644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2" y="1016000"/>
            <a:ext cx="16459199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764" name="Google Shape;764;p45"/>
          <p:cNvSpPr txBox="1"/>
          <p:nvPr/>
        </p:nvSpPr>
        <p:spPr>
          <a:xfrm>
            <a:off x="2448225" y="1162100"/>
            <a:ext cx="11145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소비자 물가 지수(영화) &amp; 영화 관객 수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2538425"/>
            <a:ext cx="9207501" cy="69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5"/>
          <p:cNvSpPr txBox="1"/>
          <p:nvPr/>
        </p:nvSpPr>
        <p:spPr>
          <a:xfrm>
            <a:off x="11087100" y="3632201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선</a:t>
            </a:r>
            <a:r>
              <a:rPr b="0" i="0" lang="ko-KR" sz="28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그래프</a:t>
            </a:r>
            <a:r>
              <a:rPr b="0" i="0" lang="ko-KR" sz="28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그리는</a:t>
            </a:r>
            <a:r>
              <a:rPr b="0" i="0" lang="ko-KR" sz="280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법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55300" y="3594101"/>
            <a:ext cx="6489701" cy="43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2801" y="5844033"/>
            <a:ext cx="5854700" cy="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72801" y="4965701"/>
            <a:ext cx="317501" cy="2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72801" y="6193276"/>
            <a:ext cx="317501" cy="2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72801" y="7344650"/>
            <a:ext cx="317501" cy="279401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5"/>
          <p:cNvSpPr txBox="1"/>
          <p:nvPr/>
        </p:nvSpPr>
        <p:spPr>
          <a:xfrm>
            <a:off x="11611625" y="6007563"/>
            <a:ext cx="5101626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상관계수 :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-0.68 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ko-KR" sz="20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다소 강한 음의 상관관계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5"/>
          <p:cNvSpPr txBox="1"/>
          <p:nvPr/>
        </p:nvSpPr>
        <p:spPr>
          <a:xfrm>
            <a:off x="11087051" y="367035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결 과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2852" y="6823008"/>
            <a:ext cx="5854700" cy="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45"/>
          <p:cNvSpPr txBox="1"/>
          <p:nvPr/>
        </p:nvSpPr>
        <p:spPr>
          <a:xfrm>
            <a:off x="11605676" y="7046201"/>
            <a:ext cx="480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영화관람료 소비자 물가 지수가 증가할 때 영화 관객 수는 감소함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5676" y="560126"/>
            <a:ext cx="3007001" cy="25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82672" y="2717475"/>
            <a:ext cx="6480000" cy="30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9325" y="5619825"/>
            <a:ext cx="378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5"/>
          <p:cNvSpPr txBox="1"/>
          <p:nvPr/>
        </p:nvSpPr>
        <p:spPr>
          <a:xfrm>
            <a:off x="11441625" y="4487838"/>
            <a:ext cx="6452100" cy="14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2020년에서 2021년 사이 소비자 물가 지수(영화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관람료)가 급등한 것을 제외하면 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FFE599"/>
                </a:highlight>
                <a:latin typeface="Arial"/>
                <a:ea typeface="Arial"/>
                <a:cs typeface="Arial"/>
                <a:sym typeface="Arial"/>
              </a:rPr>
              <a:t>총 소비자 물가 </a:t>
            </a:r>
            <a:endParaRPr b="0" i="0" sz="2000" u="none" cap="none" strike="noStrike">
              <a:solidFill>
                <a:schemeClr val="dk1"/>
              </a:solidFill>
              <a:highlight>
                <a:srgbClr val="FFE59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FFE599"/>
                </a:highlight>
                <a:latin typeface="Arial"/>
                <a:ea typeface="Arial"/>
                <a:cs typeface="Arial"/>
                <a:sym typeface="Arial"/>
              </a:rPr>
              <a:t>지수 결과와 비슷함</a:t>
            </a:r>
            <a:endParaRPr b="0" i="0" sz="2000" u="none" cap="none" strike="noStrike">
              <a:solidFill>
                <a:schemeClr val="dk1"/>
              </a:solidFill>
              <a:highlight>
                <a:srgbClr val="FFE59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1016000"/>
            <a:ext cx="16459199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787" name="Google Shape;787;p46"/>
          <p:cNvSpPr txBox="1"/>
          <p:nvPr/>
        </p:nvSpPr>
        <p:spPr>
          <a:xfrm>
            <a:off x="2448225" y="11621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OTT 이용자 수 &amp; 영화 관객 수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88" name="Google Shape;788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2538425"/>
            <a:ext cx="9207501" cy="69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55300" y="2984500"/>
            <a:ext cx="6489700" cy="553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2800" y="5920233"/>
            <a:ext cx="5854700" cy="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72800" y="4707375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72800" y="6421875"/>
            <a:ext cx="317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72800" y="7801850"/>
            <a:ext cx="317500" cy="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6"/>
          <p:cNvSpPr txBox="1"/>
          <p:nvPr/>
        </p:nvSpPr>
        <p:spPr>
          <a:xfrm>
            <a:off x="11611625" y="6236163"/>
            <a:ext cx="480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상관계수 :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-0.60 (</a:t>
            </a:r>
            <a:r>
              <a:rPr b="1" i="0" lang="ko-KR" sz="20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다소 강한 음의 상관관계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0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6"/>
          <p:cNvSpPr txBox="1"/>
          <p:nvPr/>
        </p:nvSpPr>
        <p:spPr>
          <a:xfrm>
            <a:off x="11087050" y="3136950"/>
            <a:ext cx="562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 과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96" name="Google Shape;796;p46"/>
          <p:cNvSpPr txBox="1"/>
          <p:nvPr/>
        </p:nvSpPr>
        <p:spPr>
          <a:xfrm>
            <a:off x="11220075" y="3502688"/>
            <a:ext cx="6517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2019년부터 2020년까지 영화 관객 수가 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EA9999"/>
                </a:highlight>
                <a:latin typeface="Arial"/>
                <a:ea typeface="Arial"/>
                <a:cs typeface="Arial"/>
                <a:sym typeface="Arial"/>
              </a:rPr>
              <a:t>급감</a:t>
            </a:r>
            <a:endParaRPr b="0" i="0" sz="2000" u="none" cap="none" strike="noStrike">
              <a:solidFill>
                <a:schemeClr val="dk1"/>
              </a:solidFill>
              <a:highlight>
                <a:srgbClr val="EA999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하다가 일정할 때 OTT 이용자 수는 계속 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A4C2F4"/>
                </a:highlight>
                <a:latin typeface="Arial"/>
                <a:ea typeface="Arial"/>
                <a:cs typeface="Arial"/>
                <a:sym typeface="Arial"/>
              </a:rPr>
              <a:t>증가</a:t>
            </a:r>
            <a:endParaRPr b="0" i="0" sz="2000" u="none" cap="none" strike="noStrike">
              <a:solidFill>
                <a:schemeClr val="dk1"/>
              </a:solidFill>
              <a:highlight>
                <a:srgbClr val="A4C2F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그 이후로 OTT 이용자 수의 수는 </a:t>
            </a: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FFE599"/>
                </a:highlight>
                <a:latin typeface="Arial"/>
                <a:ea typeface="Arial"/>
                <a:cs typeface="Arial"/>
                <a:sym typeface="Arial"/>
              </a:rPr>
              <a:t>큰 변동이 없고</a:t>
            </a:r>
            <a:endParaRPr b="0" i="0" sz="2000" u="none" cap="none" strike="noStrike">
              <a:solidFill>
                <a:schemeClr val="dk1"/>
              </a:solidFill>
              <a:highlight>
                <a:srgbClr val="FFE59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영화 관객 수는 점진적으로 회복하고 있으나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highlight>
                  <a:srgbClr val="FFE599"/>
                </a:highlight>
                <a:latin typeface="Arial"/>
                <a:ea typeface="Arial"/>
                <a:cs typeface="Arial"/>
                <a:sym typeface="Arial"/>
              </a:rPr>
              <a:t>완전히 회복하지는 못하고 있음</a:t>
            </a:r>
            <a:endParaRPr b="0" i="0" sz="2000" u="none" cap="none" strike="noStrike">
              <a:solidFill>
                <a:schemeClr val="dk1"/>
              </a:solidFill>
              <a:highlight>
                <a:srgbClr val="FFE59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2850" y="7127808"/>
            <a:ext cx="5854700" cy="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6"/>
          <p:cNvSpPr txBox="1"/>
          <p:nvPr/>
        </p:nvSpPr>
        <p:spPr>
          <a:xfrm>
            <a:off x="11605675" y="7503400"/>
            <a:ext cx="4800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OTT 이용자 수가 증가할 때 영화 관객 수는 감소함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3763" y="2789797"/>
            <a:ext cx="6479999" cy="30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6"/>
          <p:cNvPicPr preferRelativeResize="0"/>
          <p:nvPr/>
        </p:nvPicPr>
        <p:blipFill rotWithShape="1">
          <a:blip r:embed="rId11">
            <a:alphaModFix/>
          </a:blip>
          <a:srcRect b="0" l="35093" r="31839" t="0"/>
          <a:stretch/>
        </p:blipFill>
        <p:spPr>
          <a:xfrm>
            <a:off x="5492175" y="5640050"/>
            <a:ext cx="3780001" cy="3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5675" y="560125"/>
            <a:ext cx="3007000" cy="25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47"/>
          <p:cNvSpPr/>
          <p:nvPr/>
        </p:nvSpPr>
        <p:spPr>
          <a:xfrm>
            <a:off x="898800" y="2636200"/>
            <a:ext cx="16002000" cy="6872700"/>
          </a:xfrm>
          <a:prstGeom prst="foldedCorner">
            <a:avLst>
              <a:gd fmla="val 1145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t/>
            </a:r>
            <a:endParaRPr b="0" i="0" sz="51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09" name="Google Shape;80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9026" y="5035550"/>
            <a:ext cx="2667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91186" y="5035550"/>
            <a:ext cx="2667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47"/>
          <p:cNvSpPr txBox="1"/>
          <p:nvPr/>
        </p:nvSpPr>
        <p:spPr>
          <a:xfrm>
            <a:off x="3355174" y="4864100"/>
            <a:ext cx="1112045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3200" u="none" cap="none" strike="noStrike">
                <a:solidFill>
                  <a:srgbClr val="205867"/>
                </a:solidFill>
                <a:latin typeface="Arial"/>
                <a:ea typeface="Arial"/>
                <a:cs typeface="Arial"/>
                <a:sym typeface="Arial"/>
              </a:rPr>
              <a:t>소비자 물가 지수가 올라갈수록 영화 관객 수는 감소</a:t>
            </a:r>
            <a:endParaRPr b="1" i="0" sz="3200" u="none" cap="none" strike="noStrike">
              <a:solidFill>
                <a:srgbClr val="20586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관객수가 줄어들면서 </a:t>
            </a:r>
            <a:r>
              <a:rPr b="1" i="0" lang="ko-KR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OTT 서비스를 이용하는 사람이 증가</a:t>
            </a:r>
            <a:endParaRPr b="1" i="0" sz="3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1016000"/>
            <a:ext cx="16459199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pic>
        <p:nvPicPr>
          <p:cNvPr id="813" name="Google Shape;813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5675" y="560125"/>
            <a:ext cx="3007000" cy="25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7"/>
          <p:cNvSpPr txBox="1"/>
          <p:nvPr/>
        </p:nvSpPr>
        <p:spPr>
          <a:xfrm>
            <a:off x="2305850" y="1130900"/>
            <a:ext cx="94644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영화 - 결론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33113023c28_4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3113023c28_4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799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3113023c28_4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3113023c28_4_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3113023c28_4_1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r="5400000" dist="142585">
              <a:srgbClr val="D8D8D8"/>
            </a:outerShdw>
          </a:effectLst>
        </p:spPr>
      </p:pic>
      <p:pic>
        <p:nvPicPr>
          <p:cNvPr id="164" name="Google Shape;164;g33113023c28_4_1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600200" y="279400"/>
            <a:ext cx="13741400" cy="1412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3113023c28_4_133"/>
          <p:cNvSpPr txBox="1"/>
          <p:nvPr/>
        </p:nvSpPr>
        <p:spPr>
          <a:xfrm>
            <a:off x="1320800" y="5969000"/>
            <a:ext cx="124299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ko-KR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엔티티관계도 및 테이블명세서</a:t>
            </a:r>
            <a:endParaRPr b="0" i="0" sz="7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3113023c28_4_133"/>
          <p:cNvSpPr txBox="1"/>
          <p:nvPr/>
        </p:nvSpPr>
        <p:spPr>
          <a:xfrm>
            <a:off x="1651000" y="8115300"/>
            <a:ext cx="10045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데이터베이스 엔티티 관계도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데이터베이스 테이블 명세서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533400"/>
            <a:ext cx="16941800" cy="9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4185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296900" y="4495800"/>
            <a:ext cx="37592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000" y="7759700"/>
            <a:ext cx="16002000" cy="1549400"/>
          </a:xfrm>
          <a:prstGeom prst="rect">
            <a:avLst/>
          </a:prstGeom>
          <a:noFill/>
          <a:ln>
            <a:noFill/>
          </a:ln>
          <a:effectLst>
            <a:outerShdw dir="5400000" dist="142585">
              <a:srgbClr val="D8D8D8"/>
            </a:outerShdw>
          </a:effectLst>
        </p:spPr>
      </p:pic>
      <p:sp>
        <p:nvSpPr>
          <p:cNvPr id="824" name="Google Shape;824;p10"/>
          <p:cNvSpPr txBox="1"/>
          <p:nvPr/>
        </p:nvSpPr>
        <p:spPr>
          <a:xfrm>
            <a:off x="1320800" y="5969000"/>
            <a:ext cx="116586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ko-KR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25" name="Google Shape;82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596850" y="237075"/>
            <a:ext cx="13703298" cy="14122401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0"/>
          <p:cNvSpPr txBox="1"/>
          <p:nvPr/>
        </p:nvSpPr>
        <p:spPr>
          <a:xfrm>
            <a:off x="1651000" y="8115300"/>
            <a:ext cx="100457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야외 여가활동, 공연 및 전시, 게임, 영화 및 OTT</a:t>
            </a:r>
            <a:endParaRPr b="0" i="0" sz="23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42900" lvl="0" marL="3429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b="0" i="0" lang="ko-K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경기침체와 여가활동</a:t>
            </a:r>
            <a:endParaRPr b="0" i="0" sz="23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850" y="558850"/>
            <a:ext cx="16895052" cy="919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397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D8D8D8"/>
            </a:outerShdw>
          </a:effectLst>
        </p:spPr>
      </p:pic>
      <p:sp>
        <p:nvSpPr>
          <p:cNvPr id="834" name="Google Shape;834;p15"/>
          <p:cNvSpPr txBox="1"/>
          <p:nvPr/>
        </p:nvSpPr>
        <p:spPr>
          <a:xfrm>
            <a:off x="1965562" y="3677100"/>
            <a:ext cx="14356875" cy="45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ko-K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경제 상황에 따라 여가활동이 변화하며,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ko-K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경기 침체 시 </a:t>
            </a:r>
            <a:r>
              <a:rPr b="1" i="0" lang="ko-KR" sz="4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비용이 큰 활동은 줄고 </a:t>
            </a:r>
            <a:endParaRPr b="1" i="0" sz="48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ko-KR" sz="4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가성비 높은 활동이 증가</a:t>
            </a:r>
            <a:r>
              <a:rPr b="1" i="0" lang="ko-K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하는 반면,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ko-KR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경제가 성장할수록 소비 여력이 높은 여가활동이 활성화된다.</a:t>
            </a:r>
            <a:endParaRPr b="1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5"/>
          <p:cNvSpPr txBox="1"/>
          <p:nvPr/>
        </p:nvSpPr>
        <p:spPr>
          <a:xfrm>
            <a:off x="2908300" y="1524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36" name="Google Shape;83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675" y="933900"/>
            <a:ext cx="25527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25656" y="4093825"/>
            <a:ext cx="691271" cy="5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25437" y="4093825"/>
            <a:ext cx="691271" cy="5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g33113023c28_4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33113023c28_4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850" y="558850"/>
            <a:ext cx="16895052" cy="919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g33113023c28_4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397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D8D8D8"/>
            </a:outerShdw>
          </a:effectLst>
        </p:spPr>
      </p:pic>
      <p:sp>
        <p:nvSpPr>
          <p:cNvPr id="846" name="Google Shape;846;g33113023c28_4_31"/>
          <p:cNvSpPr txBox="1"/>
          <p:nvPr/>
        </p:nvSpPr>
        <p:spPr>
          <a:xfrm>
            <a:off x="2908300" y="1524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47" name="Google Shape;847;g33113023c28_4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12000" y="6979650"/>
            <a:ext cx="2224197" cy="1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33113023c28_4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2675" y="933900"/>
            <a:ext cx="25527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g33113023c28_4_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90725" y="3708313"/>
            <a:ext cx="2402215" cy="1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g33113023c28_4_31"/>
          <p:cNvPicPr preferRelativeResize="0"/>
          <p:nvPr/>
        </p:nvPicPr>
        <p:blipFill rotWithShape="1">
          <a:blip r:embed="rId9">
            <a:alphaModFix/>
          </a:blip>
          <a:srcRect b="0" l="4131" r="9" t="15923"/>
          <a:stretch/>
        </p:blipFill>
        <p:spPr>
          <a:xfrm>
            <a:off x="2372049" y="5314650"/>
            <a:ext cx="4239032" cy="1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g33113023c28_4_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90094" y="3708319"/>
            <a:ext cx="2616228" cy="133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g33113023c28_4_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79396" y="5352813"/>
            <a:ext cx="5117407" cy="12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g33113023c28_4_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103458" y="3708314"/>
            <a:ext cx="2703784" cy="133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33113023c28_4_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72058" y="6979641"/>
            <a:ext cx="6613308" cy="128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33113023c28_4_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465115" y="5384292"/>
            <a:ext cx="3471073" cy="124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33113023c28_4_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221837" y="6979651"/>
            <a:ext cx="4253702" cy="1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33113023c28_4_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72050" y="3689963"/>
            <a:ext cx="4791336" cy="12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g33113023c28_4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33113023c28_4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850" y="558850"/>
            <a:ext cx="16895052" cy="919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33113023c28_4_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7018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D8D8D8"/>
            </a:outerShdw>
          </a:effectLst>
        </p:spPr>
      </p:pic>
      <p:sp>
        <p:nvSpPr>
          <p:cNvPr id="865" name="Google Shape;865;g33113023c28_4_149"/>
          <p:cNvSpPr txBox="1"/>
          <p:nvPr/>
        </p:nvSpPr>
        <p:spPr>
          <a:xfrm>
            <a:off x="2908300" y="18288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endParaRPr b="0" i="0" sz="14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66" name="Google Shape;866;g33113023c28_4_149"/>
          <p:cNvSpPr txBox="1"/>
          <p:nvPr/>
        </p:nvSpPr>
        <p:spPr>
          <a:xfrm>
            <a:off x="2563427" y="3163749"/>
            <a:ext cx="13895773" cy="6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머니투데이. (2022, December 11). </a:t>
            </a:r>
            <a:r>
              <a:rPr b="0" i="1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경기침체 속 여가 트렌드 변화</a:t>
            </a: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조선일보. (2022, December 5). </a:t>
            </a:r>
            <a:r>
              <a:rPr b="0" i="1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경기침체에도 여행·문화생활은 포기 못해… 여가 지출 변화</a:t>
            </a: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문화체육관광부. (2023). </a:t>
            </a:r>
            <a:r>
              <a:rPr b="0" i="1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2023년 주요 관광지점 입장객 통계집</a:t>
            </a: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한국문화관광연구원.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행정안전부. (2023). </a:t>
            </a:r>
            <a:r>
              <a:rPr b="0" i="1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2023년 전국 온천 현황</a:t>
            </a: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대한민국 정부.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김창성. (2024년 1월 21일). 1%대 저성장에도 실업률이 낮은 이유 봤더니.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연합뉴스. (2025, February 15). 청년 고용한파 굳어지나…체감실업률·고용률 4년 만에 최대 악화.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뉴스저널리즘. (2024년 9월 1일). 비싸서 영화관 안 가…정말 고물가 탓일까.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홍수정. (2023년 5월 26일). OTT로 넘어간 관객들...늪에 빠진 한국 영화가 해야 할 일.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한국콘텐츠진흥원. (n.d.). 게임산업 동향. 한국콘텐츠진흥원.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조문영. (2022년 1월 7일). 멀티플랫폼이 대세…게임업계, 올해 신작 PC∙모바일에 '콘솔' 더한다. CEO스코어데일리.</a:t>
            </a:r>
            <a:r>
              <a:rPr b="0" i="0" lang="ko-KR" sz="24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7" name="Google Shape;867;g33113023c28_4_1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2675" y="1238700"/>
            <a:ext cx="2552700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3310d9dcd87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310d9dcd87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310d9dcd87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174" name="Google Shape;174;g3310d9dcd87_3_0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엔티티 관계도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3310d9dcd87_3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46100"/>
            <a:ext cx="27305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310d9dcd87_3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6478" y="2325950"/>
            <a:ext cx="10883835" cy="749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3310d9dcd87_3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310d9dcd87_3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310d9dcd87_3_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184" name="Google Shape;184;g3310d9dcd87_3_149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명세서 – 중심 테이블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3310d9dcd87_3_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46100"/>
            <a:ext cx="2730500" cy="261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" name="Google Shape;186;g3310d9dcd87_3_149"/>
          <p:cNvGraphicFramePr/>
          <p:nvPr/>
        </p:nvGraphicFramePr>
        <p:xfrm>
          <a:off x="1587059" y="47384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710850"/>
                <a:gridCol w="1710850"/>
                <a:gridCol w="1710850"/>
                <a:gridCol w="2158150"/>
              </a:tblGrid>
              <a:tr h="43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years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연도(2000-2024)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3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3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PK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2000-2024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7" name="Google Shape;187;g3310d9dcd87_3_149"/>
          <p:cNvGraphicFramePr/>
          <p:nvPr/>
        </p:nvGraphicFramePr>
        <p:xfrm>
          <a:off x="9410254" y="40649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2595475"/>
                <a:gridCol w="1185325"/>
                <a:gridCol w="1351725"/>
                <a:gridCol w="2158150"/>
              </a:tblGrid>
              <a:tr h="44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economic_summary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연도(2000-2024)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4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PK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2000-2024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national_unemployment_rate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national_employment_rate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active_population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inactive_population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195" name="Google Shape;195;p3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명세서 - 경제지표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46100"/>
            <a:ext cx="2730500" cy="261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" name="Google Shape;197;p3"/>
          <p:cNvGraphicFramePr/>
          <p:nvPr/>
        </p:nvGraphicFramePr>
        <p:xfrm>
          <a:off x="1334713" y="25113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702425"/>
                <a:gridCol w="1702425"/>
                <a:gridCol w="1702425"/>
                <a:gridCol w="2147525"/>
              </a:tblGrid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employment_data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고용률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PK, FK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2000-2024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전국 고용률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서울 고용률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제주특별자치도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제주 고용률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8" name="Google Shape;198;p3"/>
          <p:cNvGraphicFramePr/>
          <p:nvPr/>
        </p:nvGraphicFramePr>
        <p:xfrm>
          <a:off x="8932841" y="62381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898425"/>
                <a:gridCol w="1898425"/>
                <a:gridCol w="1898425"/>
                <a:gridCol w="2223600"/>
              </a:tblGrid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active_economy_data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경제활동참가율 [단위: %]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PK, FK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2000-2024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전국 경제활동참가율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서울 경제활동참가율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제주특별자치도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제주 경제활동참가율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9" name="Google Shape;199;p3"/>
          <p:cNvGraphicFramePr/>
          <p:nvPr/>
        </p:nvGraphicFramePr>
        <p:xfrm>
          <a:off x="8932841" y="25113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858250"/>
                <a:gridCol w="1858250"/>
                <a:gridCol w="1858250"/>
                <a:gridCol w="2344100"/>
              </a:tblGrid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inactive_economy_data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비경제활동인구 [단위: 명]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PK, FK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2000-2024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전국 비경제활동인구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서울 비경제활동인구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제주특별자치도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제주 비경제활동인구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0" name="Google Shape;200;p3"/>
          <p:cNvGraphicFramePr/>
          <p:nvPr/>
        </p:nvGraphicFramePr>
        <p:xfrm>
          <a:off x="1334714" y="62390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702425"/>
                <a:gridCol w="1702425"/>
                <a:gridCol w="1702425"/>
                <a:gridCol w="2147525"/>
              </a:tblGrid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unemployment_data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실업률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PK, FK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2000-2024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전국 실업률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서울 실업률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제주특별자치도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제주 실업률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310d9dcd87_3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310d9dcd87_3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325" y="199643"/>
            <a:ext cx="17990151" cy="978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310d9dcd87_3_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016000"/>
            <a:ext cx="16002000" cy="1181100"/>
          </a:xfrm>
          <a:prstGeom prst="rect">
            <a:avLst/>
          </a:prstGeom>
          <a:noFill/>
          <a:ln>
            <a:noFill/>
          </a:ln>
          <a:effectLst>
            <a:outerShdw dir="5400000" dist="126586">
              <a:srgbClr val="E6E6E6"/>
            </a:outerShdw>
          </a:effectLst>
        </p:spPr>
      </p:pic>
      <p:sp>
        <p:nvSpPr>
          <p:cNvPr id="208" name="Google Shape;208;g3310d9dcd87_3_137"/>
          <p:cNvSpPr txBox="1"/>
          <p:nvPr/>
        </p:nvSpPr>
        <p:spPr>
          <a:xfrm>
            <a:off x="2908300" y="1143000"/>
            <a:ext cx="9867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ko-KR" sz="5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명세서 - 김영혜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3310d9dcd87_3_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00" y="546100"/>
            <a:ext cx="2730500" cy="261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g3310d9dcd87_3_137"/>
          <p:cNvGraphicFramePr/>
          <p:nvPr/>
        </p:nvGraphicFramePr>
        <p:xfrm>
          <a:off x="1622251" y="23967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612950"/>
                <a:gridCol w="1612950"/>
                <a:gridCol w="1612950"/>
                <a:gridCol w="2034675"/>
              </a:tblGrid>
              <a:tr h="3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park_fixed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각 놀이공원 연간 이용객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3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PK, FK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2015-2023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롯데월드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롯데월드 이용객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이월드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이월드 이용객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서울랜드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서울랜드 이용객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에버랜드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에버랜드 이용객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경주월드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경주월드 이용객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1" name="Google Shape;211;g3310d9dcd87_3_137"/>
          <p:cNvGraphicFramePr/>
          <p:nvPr/>
        </p:nvGraphicFramePr>
        <p:xfrm>
          <a:off x="9792214" y="23967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612950"/>
                <a:gridCol w="1612950"/>
                <a:gridCol w="1612950"/>
                <a:gridCol w="2034675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hotspring_data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각 지역의 온천 이용객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PK, FK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2013-2022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전국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전국 온천이용객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서울특별시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서울 온천이용객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제주특별자치도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제주 온천이용객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2" name="Google Shape;212;g3310d9dcd87_3_137"/>
          <p:cNvGraphicFramePr/>
          <p:nvPr/>
        </p:nvGraphicFramePr>
        <p:xfrm>
          <a:off x="1622251" y="58445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612950"/>
                <a:gridCol w="1612950"/>
                <a:gridCol w="1612950"/>
                <a:gridCol w="2034675"/>
              </a:tblGrid>
              <a:tr h="35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ski_fixed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연간 스키장 이용객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5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35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PK, FK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2012-2022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스키_이용객_수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스키 이용객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3" name="Google Shape;213;g3310d9dcd87_3_137"/>
          <p:cNvGraphicFramePr/>
          <p:nvPr/>
        </p:nvGraphicFramePr>
        <p:xfrm>
          <a:off x="1622251" y="77387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612950"/>
                <a:gridCol w="1612950"/>
                <a:gridCol w="1612950"/>
                <a:gridCol w="2034675"/>
              </a:tblGrid>
              <a:tr h="35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tour_fixed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관광지점 수 및 입장객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5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35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PK, FK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2014-2023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관광지점_수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관광지점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입장객_수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연도별 입장객 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4" name="Google Shape;214;g3310d9dcd87_3_137"/>
          <p:cNvGraphicFramePr/>
          <p:nvPr/>
        </p:nvGraphicFramePr>
        <p:xfrm>
          <a:off x="9792215" y="57405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{66A1B296-53F7-4C9F-ABFD-AA0FE4A50780}</a:tableStyleId>
              </a:tblPr>
              <a:tblGrid>
                <a:gridCol w="1612950"/>
                <a:gridCol w="1612950"/>
                <a:gridCol w="1612950"/>
                <a:gridCol w="2034675"/>
              </a:tblGrid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leisure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TABLENAME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Income_impacts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 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경제적 지출 부담이 여가활동에 영향을 주는가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 이름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컬럼타입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EF3"/>
                    </a:solidFill>
                  </a:tcPr>
                </a:tc>
              </a:tr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소득별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VARCHAR(50)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소득별 7개 구간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Not at all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전혀 그렇지 않다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Slightly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그렇지 않다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Somewhat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별로 그렇지 않다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Moderately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보통이다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Quite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다소 그렇다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 lot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그렇다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Extremely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매우 그렇다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29 KDT</dc:creator>
</cp:coreProperties>
</file>